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13716000" cx="24377650"/>
  <p:notesSz cx="6858000" cy="9144000"/>
  <p:embeddedFontLst>
    <p:embeddedFont>
      <p:font typeface="Roboto Medium"/>
      <p:regular r:id="rId49"/>
      <p:bold r:id="rId50"/>
      <p:italic r:id="rId51"/>
      <p:boldItalic r:id="rId52"/>
    </p:embeddedFont>
    <p:embeddedFont>
      <p:font typeface="Roboto"/>
      <p:regular r:id="rId53"/>
      <p:bold r:id="rId54"/>
      <p:italic r:id="rId55"/>
      <p:boldItalic r:id="rId56"/>
    </p:embeddedFont>
    <p:embeddedFont>
      <p:font typeface="Inconsolata"/>
      <p:regular r:id="rId57"/>
      <p:bold r:id="rId58"/>
    </p:embeddedFont>
    <p:embeddedFont>
      <p:font typeface="Lato"/>
      <p:regular r:id="rId59"/>
      <p:bold r:id="rId60"/>
      <p:italic r:id="rId61"/>
      <p:boldItalic r:id="rId62"/>
    </p:embeddedFont>
    <p:embeddedFont>
      <p:font typeface="Lato Light"/>
      <p:regular r:id="rId63"/>
      <p:bold r:id="rId64"/>
      <p:italic r:id="rId65"/>
      <p:boldItalic r:id="rId66"/>
    </p:embeddedFont>
    <p:embeddedFont>
      <p:font typeface="Old Standard TT"/>
      <p:regular r:id="rId67"/>
      <p:bold r:id="rId68"/>
      <p:italic r:id="rId69"/>
    </p:embeddedFont>
    <p:embeddedFont>
      <p:font typeface="Roboto Ligh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5DF8D4-910D-425B-AE60-01866717AC5A}">
  <a:tblStyle styleId="{135DF8D4-910D-425B-AE60-01866717AC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4.xml"/><Relationship Id="rId64" Type="http://schemas.openxmlformats.org/officeDocument/2006/relationships/font" Target="fonts/LatoLight-bold.fntdata"/><Relationship Id="rId63" Type="http://schemas.openxmlformats.org/officeDocument/2006/relationships/font" Target="fonts/LatoLight-regular.fntdata"/><Relationship Id="rId22" Type="http://schemas.openxmlformats.org/officeDocument/2006/relationships/slide" Target="slides/slide16.xml"/><Relationship Id="rId66" Type="http://schemas.openxmlformats.org/officeDocument/2006/relationships/font" Target="fonts/LatoLight-boldItalic.fntdata"/><Relationship Id="rId21" Type="http://schemas.openxmlformats.org/officeDocument/2006/relationships/slide" Target="slides/slide15.xml"/><Relationship Id="rId65" Type="http://schemas.openxmlformats.org/officeDocument/2006/relationships/font" Target="fonts/LatoLight-italic.fntdata"/><Relationship Id="rId24" Type="http://schemas.openxmlformats.org/officeDocument/2006/relationships/slide" Target="slides/slide18.xml"/><Relationship Id="rId68" Type="http://schemas.openxmlformats.org/officeDocument/2006/relationships/font" Target="fonts/OldStandardTT-bold.fntdata"/><Relationship Id="rId23" Type="http://schemas.openxmlformats.org/officeDocument/2006/relationships/slide" Target="slides/slide17.xml"/><Relationship Id="rId67" Type="http://schemas.openxmlformats.org/officeDocument/2006/relationships/font" Target="fonts/OldStandardTT-regular.fntdata"/><Relationship Id="rId60" Type="http://schemas.openxmlformats.org/officeDocument/2006/relationships/font" Target="fonts/La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ldStandardT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Inconsolata-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Lato-regular.fntdata"/><Relationship Id="rId14" Type="http://schemas.openxmlformats.org/officeDocument/2006/relationships/slide" Target="slides/slide8.xml"/><Relationship Id="rId58" Type="http://schemas.openxmlformats.org/officeDocument/2006/relationships/font" Target="fonts/Inconsolat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Thanks so much Viktoria. The next section involves Windows logs we uploaded into splunk. next slide please,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report we made is called signatures and associated ID’s. This report illustrates the windows security activity log events whereby signatures are the patterns of activity corresponding to signature code ID number as shown. Slide please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44dcfd1b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44dcfd1b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report we created was Severity levels which provides an overview of count and % of the scale of severity. Noting that approx 7% of activity is deemed as high. Slide please.</a:t>
            </a:r>
            <a:endParaRPr/>
          </a:p>
        </p:txBody>
      </p:sp>
      <p:sp>
        <p:nvSpPr>
          <p:cNvPr id="231" name="Google Shape;231;g2744dcfd1b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3rd report was the Status Comparison. Here the count and percentage of successful and failed </a:t>
            </a:r>
            <a:r>
              <a:rPr lang="en-US"/>
              <a:t>activity</a:t>
            </a:r>
            <a:r>
              <a:rPr lang="en-US"/>
              <a:t> is displayed. Moving onto the next section of Alerts. Slide please.</a:t>
            </a:r>
            <a:endParaRPr/>
          </a:p>
        </p:txBody>
      </p:sp>
      <p:sp>
        <p:nvSpPr>
          <p:cNvPr id="243" name="Google Shape;243;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alert we created was Failure to Login. The alert baseline was determined to be 2 per hour and we set the Alert threshold or </a:t>
            </a:r>
            <a:r>
              <a:rPr lang="en-US"/>
              <a:t>minimum</a:t>
            </a:r>
            <a:r>
              <a:rPr lang="en-US"/>
              <a:t> number that will trigger an alert to 5 failed logins per hour. Next slide please.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alert we created was that for Successful Logins per hour. Since our Alert baseline was determined to be 154, we set the alert threshold to 215. Next slide please.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Henry: the justification is there. If there are questions, we go to our resident expert Mel at the end. totally makes sense here Mel no worries!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alert was for User accounts deleted for which we determined the alert baseline and threshold per hour as shown. The </a:t>
            </a:r>
            <a:r>
              <a:rPr lang="en-US"/>
              <a:t>following</a:t>
            </a:r>
            <a:r>
              <a:rPr lang="en-US"/>
              <a:t> section depicts our visualization reports. Next slide please.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created a bar chart on top left showing signature count, beside it user count. the bottom left depicts a bar graph of Signature count totals and finally a delicious pie chart showing the user counts all by hourly increments. The next section involves using the Apache server logs we uploaded into splunk. </a:t>
            </a:r>
            <a:endParaRPr/>
          </a:p>
          <a:p>
            <a:pPr indent="0" lvl="0" marL="0" rtl="0" algn="l">
              <a:spcBef>
                <a:spcPts val="0"/>
              </a:spcBef>
              <a:spcAft>
                <a:spcPts val="0"/>
              </a:spcAft>
              <a:buNone/>
            </a:pPr>
            <a:r>
              <a:rPr lang="en-US"/>
              <a:t>Next slide please. </a:t>
            </a:r>
            <a:endParaRPr/>
          </a:p>
        </p:txBody>
      </p:sp>
      <p:sp>
        <p:nvSpPr>
          <p:cNvPr id="283" name="Google Shape;283;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created  report showing VSI’s HTTP Methods and specific Count of </a:t>
            </a:r>
            <a:r>
              <a:rPr lang="en-US">
                <a:highlight>
                  <a:srgbClr val="F7EF6A"/>
                </a:highlight>
              </a:rPr>
              <a:t>GET</a:t>
            </a:r>
            <a:r>
              <a:rPr lang="en-US"/>
              <a:t> (GRAB DATA), </a:t>
            </a:r>
            <a:r>
              <a:rPr lang="en-US">
                <a:highlight>
                  <a:srgbClr val="FFFF00"/>
                </a:highlight>
              </a:rPr>
              <a:t>HEAD </a:t>
            </a:r>
            <a:r>
              <a:rPr lang="en-US"/>
              <a:t>(GRAB DATA WITHOUT RESPONSE BODY), </a:t>
            </a:r>
            <a:r>
              <a:rPr lang="en-US">
                <a:highlight>
                  <a:srgbClr val="FFFF00"/>
                </a:highlight>
              </a:rPr>
              <a:t>OPTIONS</a:t>
            </a:r>
            <a:r>
              <a:rPr lang="en-US"/>
              <a:t> (OBTAIN HTTP OPTIONS FROM SERVER B4 SENDING HTTP REQUEST) </a:t>
            </a:r>
            <a:r>
              <a:rPr lang="en-US">
                <a:highlight>
                  <a:srgbClr val="F7EF6A"/>
                </a:highlight>
              </a:rPr>
              <a:t>AND POST</a:t>
            </a:r>
            <a:r>
              <a:rPr lang="en-US"/>
              <a:t> REQUESTS (SAME AS GET BUT SAFER -PARAMETERS ARE NOT STORED IN YOUR BROWSER HISTORY OR IN WEB SERVER LOGS - LONGER REQUEST THOUGH, MAX 2048 CHARACTERS)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Table of Contents as you can see </a:t>
            </a:r>
            <a:endParaRPr sz="1200"/>
          </a:p>
          <a:p>
            <a:pPr indent="-304800" lvl="0" marL="457200" rtl="0" algn="l">
              <a:spcBef>
                <a:spcPts val="0"/>
              </a:spcBef>
              <a:spcAft>
                <a:spcPts val="0"/>
              </a:spcAft>
              <a:buSzPts val="1200"/>
              <a:buAutoNum type="arabicPeriod"/>
            </a:pPr>
            <a:r>
              <a:rPr lang="en-US" sz="1200"/>
              <a:t>Monitoring Environment 2. Attack Analysis 3. Project Summary &amp; Future Mitigations (Slide)</a:t>
            </a:r>
            <a:endParaRPr sz="1200"/>
          </a:p>
        </p:txBody>
      </p:sp>
      <p:sp>
        <p:nvSpPr>
          <p:cNvPr id="131" name="Google Shape;13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744dcfd1ba_1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744dcfd1ba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report was created to list the top 10 domains that referred websites with the results as shown. Next slide please</a:t>
            </a:r>
            <a:endParaRPr/>
          </a:p>
        </p:txBody>
      </p:sp>
      <p:sp>
        <p:nvSpPr>
          <p:cNvPr id="315" name="Google Shape;315;g2744dcfd1ba_1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last report is the count of HTTP response codes as shown. The next section is alerts for APACHE servers. Next slide please</a:t>
            </a:r>
            <a:endParaRPr/>
          </a:p>
        </p:txBody>
      </p:sp>
      <p:sp>
        <p:nvSpPr>
          <p:cNvPr id="327" name="Google Shape;327;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alert is for VSI’s Threshhold for countries (excluding United States) The baseline and alert threshold are as depicted.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alert is the hourly HTTP POST threshold with a baseline of 2 and alert threshold of 4. The next </a:t>
            </a:r>
            <a:r>
              <a:rPr lang="en-US"/>
              <a:t>section</a:t>
            </a:r>
            <a:r>
              <a:rPr lang="en-US"/>
              <a:t> we created charts on our dashboard. Next slide please.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top portion depicts the Geographical map </a:t>
            </a:r>
            <a:r>
              <a:rPr lang="en-US"/>
              <a:t>showing</a:t>
            </a:r>
            <a:r>
              <a:rPr lang="en-US"/>
              <a:t> client ip throughout the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Bottom shows the HTTP methods over time. NExt slide please.</a:t>
            </a:r>
            <a:endParaRPr/>
          </a:p>
        </p:txBody>
      </p:sp>
      <p:sp>
        <p:nvSpPr>
          <p:cNvPr id="357" name="Google Shape;357;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Lastly these Charts on our dashboard </a:t>
            </a:r>
            <a:r>
              <a:rPr lang="en-US"/>
              <a:t>include</a:t>
            </a:r>
            <a:r>
              <a:rPr lang="en-US"/>
              <a:t> a pie chart depicting the Number of URI’s </a:t>
            </a:r>
            <a:endParaRPr/>
          </a:p>
          <a:p>
            <a:pPr indent="0" lvl="0" marL="0" rtl="0" algn="l">
              <a:spcBef>
                <a:spcPts val="0"/>
              </a:spcBef>
              <a:spcAft>
                <a:spcPts val="0"/>
              </a:spcAft>
              <a:buNone/>
            </a:pPr>
            <a:r>
              <a:rPr lang="en-US"/>
              <a:t>IP locations top 10 country’s </a:t>
            </a:r>
            <a:endParaRPr/>
          </a:p>
          <a:p>
            <a:pPr indent="0" lvl="0" marL="0" rtl="0" algn="l">
              <a:spcBef>
                <a:spcPts val="0"/>
              </a:spcBef>
              <a:spcAft>
                <a:spcPts val="0"/>
              </a:spcAft>
              <a:buNone/>
            </a:pPr>
            <a:r>
              <a:rPr lang="en-US"/>
              <a:t>Count of different user agents and lastly </a:t>
            </a:r>
            <a:r>
              <a:rPr lang="en-US"/>
              <a:t>single</a:t>
            </a:r>
            <a:r>
              <a:rPr lang="en-US"/>
              <a:t> point HTTP GET total DEPARTURE BOARD </a:t>
            </a:r>
            <a:r>
              <a:rPr lang="en-US"/>
              <a:t>visualization</a:t>
            </a:r>
            <a:r>
              <a:rPr lang="en-US"/>
              <a:t>. Here is David with our interpretations.</a:t>
            </a:r>
            <a:endParaRPr/>
          </a:p>
        </p:txBody>
      </p:sp>
      <p:sp>
        <p:nvSpPr>
          <p:cNvPr id="368" name="Google Shape;368;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t>thank you henry, my name is david, im here to take you throught </a:t>
            </a:r>
            <a:r>
              <a:rPr lang="en-US"/>
              <a:t>attack</a:t>
            </a:r>
            <a:r>
              <a:rPr lang="en-US"/>
              <a:t> analysis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windows attack summary, reports and alerts for the following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(Read the bullet points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US" sz="1200"/>
              <a:t> our attack </a:t>
            </a:r>
            <a:r>
              <a:rPr lang="en-US" sz="1200"/>
              <a:t>thresholds</a:t>
            </a:r>
            <a:r>
              <a:rPr lang="en-US" sz="1200"/>
              <a:t> were mainly successful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rPr lang="en-US" sz="1200"/>
              <a:t> </a:t>
            </a:r>
            <a:r>
              <a:rPr lang="en-US" sz="1200"/>
              <a:t>alert </a:t>
            </a:r>
            <a:r>
              <a:rPr lang="en-US" sz="1200"/>
              <a:t>analyst for failed window activity .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rPr lang="en-US" sz="1200"/>
              <a:t>we needed to increase our </a:t>
            </a:r>
            <a:r>
              <a:rPr lang="en-US" sz="1200"/>
              <a:t>threshold</a:t>
            </a:r>
            <a:r>
              <a:rPr lang="en-US" sz="1200"/>
              <a:t> from 5 to 12 </a:t>
            </a:r>
            <a:endParaRPr sz="1200"/>
          </a:p>
          <a:p>
            <a:pPr indent="0" lvl="0" marL="457200" rtl="0" algn="l">
              <a:spcBef>
                <a:spcPts val="0"/>
              </a:spcBef>
              <a:spcAft>
                <a:spcPts val="0"/>
              </a:spcAft>
              <a:buNone/>
            </a:pPr>
            <a:r>
              <a:t/>
            </a:r>
            <a:endParaRPr sz="1200"/>
          </a:p>
          <a:p>
            <a:pPr indent="0" lvl="0" marL="457200" rtl="0" algn="l">
              <a:spcBef>
                <a:spcPts val="0"/>
              </a:spcBef>
              <a:spcAft>
                <a:spcPts val="0"/>
              </a:spcAft>
              <a:buNone/>
            </a:pPr>
            <a:r>
              <a:rPr lang="en-US" sz="1200"/>
              <a:t>alert analysis for </a:t>
            </a:r>
            <a:r>
              <a:rPr lang="en-US" sz="1200"/>
              <a:t>successful</a:t>
            </a:r>
            <a:r>
              <a:rPr lang="en-US" sz="1200"/>
              <a:t> logins was  set at 215 </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rPr lang="en-US" sz="1200"/>
              <a:t>alert analysis for </a:t>
            </a:r>
            <a:r>
              <a:rPr lang="en-US" sz="1200"/>
              <a:t>deleted accounts  was set at 15</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rPr lang="en-US" sz="1200">
                <a:latin typeface="Roboto"/>
                <a:ea typeface="Roboto"/>
                <a:cs typeface="Roboto"/>
                <a:sym typeface="Roboto"/>
              </a:rPr>
              <a:t>Read the slide </a:t>
            </a:r>
            <a:endParaRPr sz="1200">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500">
                <a:latin typeface="Lato"/>
                <a:ea typeface="Lato"/>
                <a:cs typeface="Lato"/>
                <a:sym typeface="Lato"/>
              </a:rPr>
              <a:t>Splunk</a:t>
            </a:r>
            <a:r>
              <a:rPr lang="en-US" sz="1500"/>
              <a:t> monitoring and </a:t>
            </a:r>
            <a:r>
              <a:rPr lang="en-US" sz="1500"/>
              <a:t>searching</a:t>
            </a:r>
            <a:r>
              <a:rPr lang="en-US" sz="1500"/>
              <a:t> through large data.It indexes and correlates information in a container that makes it searchable,and makes it possible to generate alerts,reports and visualization.(slide)</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this </a:t>
            </a:r>
            <a:r>
              <a:rPr lang="en-US" sz="1200"/>
              <a:t>illustration</a:t>
            </a:r>
            <a:r>
              <a:rPr lang="en-US" sz="1200"/>
              <a:t> shows what </a:t>
            </a:r>
            <a:r>
              <a:rPr lang="en-US" sz="1200"/>
              <a:t>i've</a:t>
            </a:r>
            <a:r>
              <a:rPr lang="en-US" sz="1200"/>
              <a:t> mentioned on the previous slide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744dcfd1ba_5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744dcfd1ba_5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1200"/>
              </a:spcBef>
              <a:spcAft>
                <a:spcPts val="1200"/>
              </a:spcAft>
              <a:buNone/>
            </a:pPr>
            <a:r>
              <a:rPr lang="en-US" sz="1200">
                <a:latin typeface="Roboto"/>
                <a:ea typeface="Roboto"/>
                <a:cs typeface="Roboto"/>
                <a:sym typeface="Roboto"/>
              </a:rPr>
              <a:t>originally had 6437 events and was then reduced to 1442 events</a:t>
            </a:r>
            <a:endParaRPr sz="12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4487decb3_13_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4487decb3_13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we going to continue with the apache attack summary</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(read slide) </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POST increase from 100 to 1324 counts.  that is an increase of 1324%</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This suspicious volume increase occurred on Mar. 25/2020 at 8pm with 1296 counts.</a:t>
            </a:r>
            <a:endParaRPr sz="1200">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US" sz="1200">
                <a:latin typeface="Roboto"/>
                <a:ea typeface="Roboto"/>
                <a:cs typeface="Roboto"/>
                <a:sym typeface="Roboto"/>
              </a:rPr>
              <a:t>Our threshold is at 4 and the alert was immediately triggered.</a:t>
            </a:r>
            <a:endParaRPr sz="12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44dcfd1ba_5_3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44dcfd1ba_5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a:t>
            </a:r>
            <a:r>
              <a:rPr lang="en-US" sz="1200">
                <a:latin typeface="Roboto"/>
                <a:ea typeface="Roboto"/>
                <a:cs typeface="Roboto"/>
                <a:sym typeface="Roboto"/>
              </a:rPr>
              <a:t>USA was excluded from these findings. )</a:t>
            </a:r>
            <a:endParaRPr sz="1200">
              <a:latin typeface="Roboto"/>
              <a:ea typeface="Roboto"/>
              <a:cs typeface="Roboto"/>
              <a:sym typeface="Roboto"/>
            </a:endParaRPr>
          </a:p>
          <a:p>
            <a:pPr indent="0" lvl="0" marL="0" rtl="0" algn="l">
              <a:lnSpc>
                <a:spcPct val="115000"/>
              </a:lnSpc>
              <a:spcBef>
                <a:spcPts val="1200"/>
              </a:spcBef>
              <a:spcAft>
                <a:spcPts val="1200"/>
              </a:spcAft>
              <a:buNone/>
            </a:pPr>
            <a:r>
              <a:rPr lang="en-US" sz="1200">
                <a:latin typeface="Roboto"/>
                <a:ea typeface="Roboto"/>
                <a:cs typeface="Roboto"/>
                <a:sym typeface="Roboto"/>
              </a:rPr>
              <a:t>As these spikes occurred our alerts were triggered and there is no need to set these alerts higher. </a:t>
            </a:r>
            <a:endParaRPr sz="1200">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rPr lang="en-US" sz="1200">
                <a:latin typeface="Roboto"/>
                <a:ea typeface="Roboto"/>
                <a:cs typeface="Roboto"/>
                <a:sym typeface="Roboto"/>
              </a:rPr>
              <a:t>read slide </a:t>
            </a:r>
            <a:endParaRPr sz="12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we are </a:t>
            </a:r>
            <a:r>
              <a:rPr lang="en-US" sz="1200">
                <a:latin typeface="Roboto"/>
                <a:ea typeface="Roboto"/>
                <a:cs typeface="Roboto"/>
                <a:sym typeface="Roboto"/>
              </a:rPr>
              <a:t>continuing</a:t>
            </a:r>
            <a:r>
              <a:rPr lang="en-US" sz="1200">
                <a:latin typeface="Roboto"/>
                <a:ea typeface="Roboto"/>
                <a:cs typeface="Roboto"/>
                <a:sym typeface="Roboto"/>
              </a:rPr>
              <a:t> with our apache </a:t>
            </a:r>
            <a:r>
              <a:rPr lang="en-US" sz="1200">
                <a:latin typeface="Roboto"/>
                <a:ea typeface="Roboto"/>
                <a:cs typeface="Roboto"/>
                <a:sym typeface="Roboto"/>
              </a:rPr>
              <a:t>attack</a:t>
            </a:r>
            <a:r>
              <a:rPr lang="en-US" sz="1200">
                <a:latin typeface="Roboto"/>
                <a:ea typeface="Roboto"/>
                <a:cs typeface="Roboto"/>
                <a:sym typeface="Roboto"/>
              </a:rPr>
              <a:t> summary .</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(read slide)</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The GET attack occured from 5pm to 7pm and peaks at 6pm with 729 counts.</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The POST attack occured from 7pm - 9pm and peaks at 8pm with 1296 counts.</a:t>
            </a:r>
            <a:endParaRPr sz="1200">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sz="12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44dcfd1ba_5_5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44dcfd1ba_5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latin typeface="Roboto"/>
                <a:ea typeface="Roboto"/>
                <a:cs typeface="Roboto"/>
                <a:sym typeface="Roboto"/>
              </a:rPr>
              <a:t>(read slide from the green)</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Remember those city shots from earlier….</a:t>
            </a:r>
            <a:endParaRPr sz="1200">
              <a:latin typeface="Roboto"/>
              <a:ea typeface="Roboto"/>
              <a:cs typeface="Roboto"/>
              <a:sym typeface="Roboto"/>
            </a:endParaRPr>
          </a:p>
          <a:p>
            <a:pPr indent="0" lvl="0" marL="0" rtl="0" algn="l">
              <a:lnSpc>
                <a:spcPct val="115000"/>
              </a:lnSpc>
              <a:spcBef>
                <a:spcPts val="1200"/>
              </a:spcBef>
              <a:spcAft>
                <a:spcPts val="0"/>
              </a:spcAft>
              <a:buNone/>
            </a:pPr>
            <a:r>
              <a:rPr lang="en-US" sz="1200">
                <a:latin typeface="Roboto"/>
                <a:ea typeface="Roboto"/>
                <a:cs typeface="Roboto"/>
                <a:sym typeface="Roboto"/>
              </a:rPr>
              <a:t>Well. after diving into these countries we found Tokyo with 26 counts, New Delhi with 22 counts, and El Salvadore with 34 counts.</a:t>
            </a:r>
            <a:endParaRPr sz="1200">
              <a:latin typeface="Roboto"/>
              <a:ea typeface="Roboto"/>
              <a:cs typeface="Roboto"/>
              <a:sym typeface="Roboto"/>
            </a:endParaRPr>
          </a:p>
          <a:p>
            <a:pPr indent="0" lvl="0" marL="0" rtl="0" algn="l">
              <a:lnSpc>
                <a:spcPct val="115000"/>
              </a:lnSpc>
              <a:spcBef>
                <a:spcPts val="1200"/>
              </a:spcBef>
              <a:spcAft>
                <a:spcPts val="1200"/>
              </a:spcAft>
              <a:buNone/>
            </a:pPr>
            <a:r>
              <a:t/>
            </a:r>
            <a:endParaRPr sz="12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744dcfd1ba_5_4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744dcfd1ba_5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Inconsolata"/>
                <a:ea typeface="Inconsolata"/>
                <a:cs typeface="Inconsolata"/>
                <a:sym typeface="Inconsolata"/>
              </a:rPr>
              <a:t>Finally our Dashboard Analysis.</a:t>
            </a:r>
            <a:endParaRPr sz="1200">
              <a:latin typeface="Inconsolata"/>
              <a:ea typeface="Inconsolata"/>
              <a:cs typeface="Inconsolata"/>
              <a:sym typeface="Inconsolata"/>
            </a:endParaRPr>
          </a:p>
          <a:p>
            <a:pPr indent="0" lvl="0" marL="0" rtl="0" algn="l">
              <a:spcBef>
                <a:spcPts val="0"/>
              </a:spcBef>
              <a:spcAft>
                <a:spcPts val="0"/>
              </a:spcAft>
              <a:buNone/>
            </a:pPr>
            <a:r>
              <a:rPr lang="en-US" sz="1200">
                <a:latin typeface="Inconsolata"/>
                <a:ea typeface="Inconsolata"/>
                <a:cs typeface="Inconsolata"/>
                <a:sym typeface="Inconsolata"/>
              </a:rPr>
              <a:t>(read slide)</a:t>
            </a:r>
            <a:endParaRPr sz="1200">
              <a:latin typeface="Inconsolata"/>
              <a:ea typeface="Inconsolata"/>
              <a:cs typeface="Inconsolata"/>
              <a:sym typeface="Inconsolata"/>
            </a:endParaRPr>
          </a:p>
          <a:p>
            <a:pPr indent="0" lvl="0" marL="0" rtl="0" algn="l">
              <a:spcBef>
                <a:spcPts val="0"/>
              </a:spcBef>
              <a:spcAft>
                <a:spcPts val="0"/>
              </a:spcAft>
              <a:buNone/>
            </a:pPr>
            <a:r>
              <a:rPr lang="en-US" sz="1200">
                <a:latin typeface="Inconsolata"/>
                <a:ea typeface="Inconsolata"/>
                <a:cs typeface="Inconsolata"/>
                <a:sym typeface="Inconsolata"/>
              </a:rPr>
              <a:t>The attacker is potentially login onto the system and is collecting data and is piping information to them that they collected. This is realized by using pipelines, which contain input, filter and output modules. The service gets interesting when having a compromised a machine which is running Logstash as a service.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me introduce Neal to rap up summary and future mitigations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4487decb3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74487decb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In this scenario  we play a role as a Soc analyst ,our company Virtual Space </a:t>
            </a:r>
            <a:r>
              <a:rPr lang="en-US" sz="1400"/>
              <a:t>Industries</a:t>
            </a:r>
            <a:r>
              <a:rPr lang="en-US" sz="1400"/>
              <a:t> has recently </a:t>
            </a:r>
            <a:r>
              <a:rPr lang="en-US" sz="1400"/>
              <a:t>experience</a:t>
            </a:r>
            <a:r>
              <a:rPr lang="en-US" sz="1400"/>
              <a:t> several cybersecurity attacks,likely from a </a:t>
            </a:r>
            <a:r>
              <a:rPr lang="en-US" sz="1400"/>
              <a:t>competitor</a:t>
            </a:r>
            <a:r>
              <a:rPr lang="en-US" sz="1400"/>
              <a:t> JobeCorp.The attack targeted several systems especially Windows and Apache servers. (slide)</a:t>
            </a:r>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4487decb3_13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4487decb3_13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4487decb3_13_3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4487decb3_13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744dcfd1ba_7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744dcfd1ba_7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g2744dcfd1ba_7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add-on application we chose (above)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read top point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t>In this scenario,the </a:t>
            </a:r>
            <a:r>
              <a:rPr lang="en-US" sz="1200"/>
              <a:t>departure</a:t>
            </a:r>
            <a:r>
              <a:rPr lang="en-US" sz="1200"/>
              <a:t> board visualization add-on </a:t>
            </a:r>
            <a:r>
              <a:rPr lang="en-US" sz="1200"/>
              <a:t>enhances</a:t>
            </a:r>
            <a:r>
              <a:rPr lang="en-US" sz="1200"/>
              <a:t> the </a:t>
            </a:r>
            <a:r>
              <a:rPr lang="en-US" sz="1200"/>
              <a:t>airport</a:t>
            </a:r>
            <a:r>
              <a:rPr lang="en-US" sz="1200"/>
              <a:t> </a:t>
            </a:r>
            <a:r>
              <a:rPr lang="en-US" sz="1200"/>
              <a:t>operational</a:t>
            </a:r>
            <a:r>
              <a:rPr lang="en-US" sz="1200"/>
              <a:t> </a:t>
            </a:r>
            <a:r>
              <a:rPr lang="en-US" sz="1200"/>
              <a:t>efficiency</a:t>
            </a:r>
            <a:r>
              <a:rPr lang="en-US" sz="1200"/>
              <a:t> by providing real time,</a:t>
            </a:r>
            <a:r>
              <a:rPr lang="en-US" sz="1200"/>
              <a:t>centralized</a:t>
            </a:r>
            <a:r>
              <a:rPr lang="en-US" sz="1200"/>
              <a:t> ,and visually </a:t>
            </a:r>
            <a:r>
              <a:rPr lang="en-US" sz="1200"/>
              <a:t>intuitive</a:t>
            </a:r>
            <a:r>
              <a:rPr lang="en-US" sz="1200"/>
              <a:t> way to monitor departures. It </a:t>
            </a:r>
            <a:r>
              <a:rPr lang="en-US" sz="1200"/>
              <a:t>streamlines</a:t>
            </a:r>
            <a:r>
              <a:rPr lang="en-US" sz="1200"/>
              <a:t> gate </a:t>
            </a:r>
            <a:r>
              <a:rPr lang="en-US" sz="1200"/>
              <a:t>management</a:t>
            </a:r>
            <a:r>
              <a:rPr lang="en-US" sz="1200"/>
              <a:t>,communication with </a:t>
            </a:r>
            <a:r>
              <a:rPr lang="en-US" sz="1200"/>
              <a:t>passengers</a:t>
            </a:r>
            <a:r>
              <a:rPr lang="en-US" sz="1200"/>
              <a:t> ,and decision-making,</a:t>
            </a:r>
            <a:r>
              <a:rPr lang="en-US" sz="1200"/>
              <a:t>ultimately</a:t>
            </a:r>
            <a:r>
              <a:rPr lang="en-US" sz="1200"/>
              <a:t> </a:t>
            </a:r>
            <a:r>
              <a:rPr lang="en-US" sz="1200"/>
              <a:t>contributing</a:t>
            </a:r>
            <a:r>
              <a:rPr lang="en-US" sz="1200"/>
              <a:t> to a </a:t>
            </a:r>
            <a:r>
              <a:rPr lang="en-US" sz="1200"/>
              <a:t>smother</a:t>
            </a:r>
            <a:r>
              <a:rPr lang="en-US" sz="1200"/>
              <a:t> airport </a:t>
            </a:r>
            <a:r>
              <a:rPr lang="en-US" sz="1200"/>
              <a:t>experience</a:t>
            </a:r>
            <a:r>
              <a:rPr lang="en-US" sz="1200"/>
              <a: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This is an </a:t>
            </a:r>
            <a:r>
              <a:rPr lang="en-US" sz="1200"/>
              <a:t>example of a real departure board. In the scenario above (slide)</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Visual of how it works/Read the benefits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Logs Analyzed - Windows and Apache Logs</a:t>
            </a:r>
            <a:endParaRPr/>
          </a:p>
          <a:p>
            <a:pPr indent="0" lvl="0" marL="0" rtl="0" algn="l">
              <a:spcBef>
                <a:spcPts val="0"/>
              </a:spcBef>
              <a:spcAft>
                <a:spcPts val="0"/>
              </a:spcAft>
              <a:buNone/>
            </a:pPr>
            <a:r>
              <a:rPr lang="en-US"/>
              <a:t>Hand it over to Henry to provide more </a:t>
            </a:r>
            <a:r>
              <a:rPr lang="en-US"/>
              <a:t>details</a:t>
            </a:r>
            <a:r>
              <a:rPr lang="en-US"/>
              <a:t> </a:t>
            </a:r>
            <a:endParaRPr/>
          </a:p>
        </p:txBody>
      </p:sp>
      <p:sp>
        <p:nvSpPr>
          <p:cNvPr id="197" name="Google Shape;197;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a:off x="0" y="267"/>
            <a:ext cx="24377700" cy="45648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cxnSp>
        <p:nvCxnSpPr>
          <p:cNvPr id="15" name="Google Shape;15;p2"/>
          <p:cNvCxnSpPr/>
          <p:nvPr/>
        </p:nvCxnSpPr>
        <p:spPr>
          <a:xfrm>
            <a:off x="1711379" y="9593333"/>
            <a:ext cx="1040400" cy="0"/>
          </a:xfrm>
          <a:prstGeom prst="straightConnector1">
            <a:avLst/>
          </a:prstGeom>
          <a:noFill/>
          <a:ln cap="flat" cmpd="sng" w="28575">
            <a:solidFill>
              <a:schemeClr val="accent1"/>
            </a:solidFill>
            <a:prstDash val="solid"/>
            <a:round/>
            <a:headEnd len="sm" w="sm" type="none"/>
            <a:tailEnd len="sm" w="sm" type="none"/>
          </a:ln>
        </p:spPr>
      </p:cxnSp>
      <p:sp>
        <p:nvSpPr>
          <p:cNvPr id="16" name="Google Shape;16;p2"/>
          <p:cNvSpPr txBox="1"/>
          <p:nvPr>
            <p:ph type="ctrTitle"/>
          </p:nvPr>
        </p:nvSpPr>
        <p:spPr>
          <a:xfrm>
            <a:off x="1366844" y="5048800"/>
            <a:ext cx="21644100" cy="4060800"/>
          </a:xfrm>
          <a:prstGeom prst="rect">
            <a:avLst/>
          </a:prstGeom>
        </p:spPr>
        <p:txBody>
          <a:bodyPr anchorCtr="0" anchor="b" bIns="243750" lIns="243750" spcFirstLastPara="1" rIns="243750" wrap="square" tIns="243750">
            <a:normAutofit/>
          </a:bodyPr>
          <a:lstStyle>
            <a:lvl1pPr lvl="0">
              <a:spcBef>
                <a:spcPts val="0"/>
              </a:spcBef>
              <a:spcAft>
                <a:spcPts val="0"/>
              </a:spcAft>
              <a:buClr>
                <a:schemeClr val="accent1"/>
              </a:buClr>
              <a:buSzPts val="11200"/>
              <a:buNone/>
              <a:defRPr sz="11200">
                <a:solidFill>
                  <a:schemeClr val="accent1"/>
                </a:solidFill>
              </a:defRPr>
            </a:lvl1pPr>
            <a:lvl2pPr lvl="1">
              <a:spcBef>
                <a:spcPts val="0"/>
              </a:spcBef>
              <a:spcAft>
                <a:spcPts val="0"/>
              </a:spcAft>
              <a:buClr>
                <a:schemeClr val="accent1"/>
              </a:buClr>
              <a:buSzPts val="11200"/>
              <a:buNone/>
              <a:defRPr sz="11200">
                <a:solidFill>
                  <a:schemeClr val="accent1"/>
                </a:solidFill>
              </a:defRPr>
            </a:lvl2pPr>
            <a:lvl3pPr lvl="2">
              <a:spcBef>
                <a:spcPts val="0"/>
              </a:spcBef>
              <a:spcAft>
                <a:spcPts val="0"/>
              </a:spcAft>
              <a:buClr>
                <a:schemeClr val="accent1"/>
              </a:buClr>
              <a:buSzPts val="11200"/>
              <a:buNone/>
              <a:defRPr sz="11200">
                <a:solidFill>
                  <a:schemeClr val="accent1"/>
                </a:solidFill>
              </a:defRPr>
            </a:lvl3pPr>
            <a:lvl4pPr lvl="3">
              <a:spcBef>
                <a:spcPts val="0"/>
              </a:spcBef>
              <a:spcAft>
                <a:spcPts val="0"/>
              </a:spcAft>
              <a:buClr>
                <a:schemeClr val="accent1"/>
              </a:buClr>
              <a:buSzPts val="11200"/>
              <a:buNone/>
              <a:defRPr sz="11200">
                <a:solidFill>
                  <a:schemeClr val="accent1"/>
                </a:solidFill>
              </a:defRPr>
            </a:lvl4pPr>
            <a:lvl5pPr lvl="4">
              <a:spcBef>
                <a:spcPts val="0"/>
              </a:spcBef>
              <a:spcAft>
                <a:spcPts val="0"/>
              </a:spcAft>
              <a:buClr>
                <a:schemeClr val="accent1"/>
              </a:buClr>
              <a:buSzPts val="11200"/>
              <a:buNone/>
              <a:defRPr sz="11200">
                <a:solidFill>
                  <a:schemeClr val="accent1"/>
                </a:solidFill>
              </a:defRPr>
            </a:lvl5pPr>
            <a:lvl6pPr lvl="5">
              <a:spcBef>
                <a:spcPts val="0"/>
              </a:spcBef>
              <a:spcAft>
                <a:spcPts val="0"/>
              </a:spcAft>
              <a:buClr>
                <a:schemeClr val="accent1"/>
              </a:buClr>
              <a:buSzPts val="11200"/>
              <a:buNone/>
              <a:defRPr sz="11200">
                <a:solidFill>
                  <a:schemeClr val="accent1"/>
                </a:solidFill>
              </a:defRPr>
            </a:lvl6pPr>
            <a:lvl7pPr lvl="6">
              <a:spcBef>
                <a:spcPts val="0"/>
              </a:spcBef>
              <a:spcAft>
                <a:spcPts val="0"/>
              </a:spcAft>
              <a:buClr>
                <a:schemeClr val="accent1"/>
              </a:buClr>
              <a:buSzPts val="11200"/>
              <a:buNone/>
              <a:defRPr sz="11200">
                <a:solidFill>
                  <a:schemeClr val="accent1"/>
                </a:solidFill>
              </a:defRPr>
            </a:lvl7pPr>
            <a:lvl8pPr lvl="7">
              <a:spcBef>
                <a:spcPts val="0"/>
              </a:spcBef>
              <a:spcAft>
                <a:spcPts val="0"/>
              </a:spcAft>
              <a:buClr>
                <a:schemeClr val="accent1"/>
              </a:buClr>
              <a:buSzPts val="11200"/>
              <a:buNone/>
              <a:defRPr sz="11200">
                <a:solidFill>
                  <a:schemeClr val="accent1"/>
                </a:solidFill>
              </a:defRPr>
            </a:lvl8pPr>
            <a:lvl9pPr lvl="8">
              <a:spcBef>
                <a:spcPts val="0"/>
              </a:spcBef>
              <a:spcAft>
                <a:spcPts val="0"/>
              </a:spcAft>
              <a:buClr>
                <a:schemeClr val="accent1"/>
              </a:buClr>
              <a:buSzPts val="11200"/>
              <a:buNone/>
              <a:defRPr sz="11200">
                <a:solidFill>
                  <a:schemeClr val="accent1"/>
                </a:solidFill>
              </a:defRPr>
            </a:lvl9pPr>
          </a:lstStyle>
          <a:p/>
        </p:txBody>
      </p:sp>
      <p:sp>
        <p:nvSpPr>
          <p:cNvPr id="17" name="Google Shape;17;p2"/>
          <p:cNvSpPr txBox="1"/>
          <p:nvPr>
            <p:ph idx="1" type="subTitle"/>
          </p:nvPr>
        </p:nvSpPr>
        <p:spPr>
          <a:xfrm>
            <a:off x="1366844" y="10241704"/>
            <a:ext cx="21644100" cy="2100000"/>
          </a:xfrm>
          <a:prstGeom prst="rect">
            <a:avLst/>
          </a:prstGeom>
        </p:spPr>
        <p:txBody>
          <a:bodyPr anchorCtr="0" anchor="t" bIns="243750" lIns="243750" spcFirstLastPara="1" rIns="243750" wrap="square" tIns="243750">
            <a:normAutofit/>
          </a:bodyPr>
          <a:lstStyle>
            <a:lvl1pPr lvl="0">
              <a:lnSpc>
                <a:spcPct val="100000"/>
              </a:lnSpc>
              <a:spcBef>
                <a:spcPts val="0"/>
              </a:spcBef>
              <a:spcAft>
                <a:spcPts val="0"/>
              </a:spcAft>
              <a:buClr>
                <a:schemeClr val="accent2"/>
              </a:buClr>
              <a:buSzPts val="6400"/>
              <a:buNone/>
              <a:defRPr sz="6400">
                <a:solidFill>
                  <a:schemeClr val="accent2"/>
                </a:solidFill>
              </a:defRPr>
            </a:lvl1pPr>
            <a:lvl2pPr lvl="1">
              <a:lnSpc>
                <a:spcPct val="100000"/>
              </a:lnSpc>
              <a:spcBef>
                <a:spcPts val="0"/>
              </a:spcBef>
              <a:spcAft>
                <a:spcPts val="0"/>
              </a:spcAft>
              <a:buClr>
                <a:schemeClr val="accent2"/>
              </a:buClr>
              <a:buSzPts val="6400"/>
              <a:buNone/>
              <a:defRPr sz="6400">
                <a:solidFill>
                  <a:schemeClr val="accent2"/>
                </a:solidFill>
              </a:defRPr>
            </a:lvl2pPr>
            <a:lvl3pPr lvl="2">
              <a:lnSpc>
                <a:spcPct val="100000"/>
              </a:lnSpc>
              <a:spcBef>
                <a:spcPts val="0"/>
              </a:spcBef>
              <a:spcAft>
                <a:spcPts val="0"/>
              </a:spcAft>
              <a:buClr>
                <a:schemeClr val="accent2"/>
              </a:buClr>
              <a:buSzPts val="6400"/>
              <a:buNone/>
              <a:defRPr sz="6400">
                <a:solidFill>
                  <a:schemeClr val="accent2"/>
                </a:solidFill>
              </a:defRPr>
            </a:lvl3pPr>
            <a:lvl4pPr lvl="3">
              <a:lnSpc>
                <a:spcPct val="100000"/>
              </a:lnSpc>
              <a:spcBef>
                <a:spcPts val="0"/>
              </a:spcBef>
              <a:spcAft>
                <a:spcPts val="0"/>
              </a:spcAft>
              <a:buClr>
                <a:schemeClr val="accent2"/>
              </a:buClr>
              <a:buSzPts val="6400"/>
              <a:buNone/>
              <a:defRPr sz="6400">
                <a:solidFill>
                  <a:schemeClr val="accent2"/>
                </a:solidFill>
              </a:defRPr>
            </a:lvl4pPr>
            <a:lvl5pPr lvl="4">
              <a:lnSpc>
                <a:spcPct val="100000"/>
              </a:lnSpc>
              <a:spcBef>
                <a:spcPts val="0"/>
              </a:spcBef>
              <a:spcAft>
                <a:spcPts val="0"/>
              </a:spcAft>
              <a:buClr>
                <a:schemeClr val="accent2"/>
              </a:buClr>
              <a:buSzPts val="6400"/>
              <a:buNone/>
              <a:defRPr sz="6400">
                <a:solidFill>
                  <a:schemeClr val="accent2"/>
                </a:solidFill>
              </a:defRPr>
            </a:lvl5pPr>
            <a:lvl6pPr lvl="5">
              <a:lnSpc>
                <a:spcPct val="100000"/>
              </a:lnSpc>
              <a:spcBef>
                <a:spcPts val="0"/>
              </a:spcBef>
              <a:spcAft>
                <a:spcPts val="0"/>
              </a:spcAft>
              <a:buClr>
                <a:schemeClr val="accent2"/>
              </a:buClr>
              <a:buSzPts val="6400"/>
              <a:buNone/>
              <a:defRPr sz="6400">
                <a:solidFill>
                  <a:schemeClr val="accent2"/>
                </a:solidFill>
              </a:defRPr>
            </a:lvl6pPr>
            <a:lvl7pPr lvl="6">
              <a:lnSpc>
                <a:spcPct val="100000"/>
              </a:lnSpc>
              <a:spcBef>
                <a:spcPts val="0"/>
              </a:spcBef>
              <a:spcAft>
                <a:spcPts val="0"/>
              </a:spcAft>
              <a:buClr>
                <a:schemeClr val="accent2"/>
              </a:buClr>
              <a:buSzPts val="6400"/>
              <a:buNone/>
              <a:defRPr sz="6400">
                <a:solidFill>
                  <a:schemeClr val="accent2"/>
                </a:solidFill>
              </a:defRPr>
            </a:lvl7pPr>
            <a:lvl8pPr lvl="7">
              <a:lnSpc>
                <a:spcPct val="100000"/>
              </a:lnSpc>
              <a:spcBef>
                <a:spcPts val="0"/>
              </a:spcBef>
              <a:spcAft>
                <a:spcPts val="0"/>
              </a:spcAft>
              <a:buClr>
                <a:schemeClr val="accent2"/>
              </a:buClr>
              <a:buSzPts val="6400"/>
              <a:buNone/>
              <a:defRPr sz="6400">
                <a:solidFill>
                  <a:schemeClr val="accent2"/>
                </a:solidFill>
              </a:defRPr>
            </a:lvl8pPr>
            <a:lvl9pPr lvl="8">
              <a:lnSpc>
                <a:spcPct val="100000"/>
              </a:lnSpc>
              <a:spcBef>
                <a:spcPts val="0"/>
              </a:spcBef>
              <a:spcAft>
                <a:spcPts val="0"/>
              </a:spcAft>
              <a:buClr>
                <a:schemeClr val="accent2"/>
              </a:buClr>
              <a:buSzPts val="6400"/>
              <a:buNone/>
              <a:defRPr sz="6400">
                <a:solidFill>
                  <a:schemeClr val="accent2"/>
                </a:solidFill>
              </a:defRPr>
            </a:lvl9pPr>
          </a:lstStyle>
          <a:p/>
        </p:txBody>
      </p:sp>
      <p:sp>
        <p:nvSpPr>
          <p:cNvPr id="18" name="Google Shape;18;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830984" y="2772400"/>
            <a:ext cx="22715700" cy="56169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37300"/>
              <a:buNone/>
              <a:defRPr b="1" sz="37300"/>
            </a:lvl1pPr>
            <a:lvl2pPr lvl="1" algn="ctr">
              <a:spcBef>
                <a:spcPts val="0"/>
              </a:spcBef>
              <a:spcAft>
                <a:spcPts val="0"/>
              </a:spcAft>
              <a:buSzPts val="37300"/>
              <a:buNone/>
              <a:defRPr b="1" sz="37300"/>
            </a:lvl2pPr>
            <a:lvl3pPr lvl="2" algn="ctr">
              <a:spcBef>
                <a:spcPts val="0"/>
              </a:spcBef>
              <a:spcAft>
                <a:spcPts val="0"/>
              </a:spcAft>
              <a:buSzPts val="37300"/>
              <a:buNone/>
              <a:defRPr b="1" sz="37300"/>
            </a:lvl3pPr>
            <a:lvl4pPr lvl="3" algn="ctr">
              <a:spcBef>
                <a:spcPts val="0"/>
              </a:spcBef>
              <a:spcAft>
                <a:spcPts val="0"/>
              </a:spcAft>
              <a:buSzPts val="37300"/>
              <a:buNone/>
              <a:defRPr b="1" sz="37300"/>
            </a:lvl4pPr>
            <a:lvl5pPr lvl="4" algn="ctr">
              <a:spcBef>
                <a:spcPts val="0"/>
              </a:spcBef>
              <a:spcAft>
                <a:spcPts val="0"/>
              </a:spcAft>
              <a:buSzPts val="37300"/>
              <a:buNone/>
              <a:defRPr b="1" sz="37300"/>
            </a:lvl5pPr>
            <a:lvl6pPr lvl="5" algn="ctr">
              <a:spcBef>
                <a:spcPts val="0"/>
              </a:spcBef>
              <a:spcAft>
                <a:spcPts val="0"/>
              </a:spcAft>
              <a:buSzPts val="37300"/>
              <a:buNone/>
              <a:defRPr b="1" sz="37300"/>
            </a:lvl6pPr>
            <a:lvl7pPr lvl="6" algn="ctr">
              <a:spcBef>
                <a:spcPts val="0"/>
              </a:spcBef>
              <a:spcAft>
                <a:spcPts val="0"/>
              </a:spcAft>
              <a:buSzPts val="37300"/>
              <a:buNone/>
              <a:defRPr b="1" sz="37300"/>
            </a:lvl7pPr>
            <a:lvl8pPr lvl="7" algn="ctr">
              <a:spcBef>
                <a:spcPts val="0"/>
              </a:spcBef>
              <a:spcAft>
                <a:spcPts val="0"/>
              </a:spcAft>
              <a:buSzPts val="37300"/>
              <a:buNone/>
              <a:defRPr b="1" sz="37300"/>
            </a:lvl8pPr>
            <a:lvl9pPr lvl="8" algn="ctr">
              <a:spcBef>
                <a:spcPts val="0"/>
              </a:spcBef>
              <a:spcAft>
                <a:spcPts val="0"/>
              </a:spcAft>
              <a:buSzPts val="37300"/>
              <a:buNone/>
              <a:defRPr b="1" sz="37300"/>
            </a:lvl9pPr>
          </a:lstStyle>
          <a:p>
            <a:r>
              <a:t>xx%</a:t>
            </a:r>
          </a:p>
        </p:txBody>
      </p:sp>
      <p:sp>
        <p:nvSpPr>
          <p:cNvPr id="55" name="Google Shape;55;p11"/>
          <p:cNvSpPr txBox="1"/>
          <p:nvPr>
            <p:ph idx="1" type="body"/>
          </p:nvPr>
        </p:nvSpPr>
        <p:spPr>
          <a:xfrm>
            <a:off x="830984" y="8609133"/>
            <a:ext cx="22715700" cy="34689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6" name="Google Shape;56;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61" name="Google Shape;61;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62" name="Google Shape;62;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64" name="Shape 64"/>
        <p:cNvGrpSpPr/>
        <p:nvPr/>
      </p:nvGrpSpPr>
      <p:grpSpPr>
        <a:xfrm>
          <a:off x="0" y="0"/>
          <a:ext cx="0" cy="0"/>
          <a:chOff x="0" y="0"/>
          <a:chExt cx="0" cy="0"/>
        </a:xfrm>
      </p:grpSpPr>
      <p:sp>
        <p:nvSpPr>
          <p:cNvPr id="65" name="Google Shape;65;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 name="Google Shape;66;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67" name="Google Shape;67;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8" name="Google Shape;68;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0" name="Google Shape;70;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71" name="Google Shape;71;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 name="Google Shape;72;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73" name="Google Shape;73;p14"/>
          <p:cNvGrpSpPr/>
          <p:nvPr/>
        </p:nvGrpSpPr>
        <p:grpSpPr>
          <a:xfrm>
            <a:off x="1218833" y="3586941"/>
            <a:ext cx="1421954" cy="1422613"/>
            <a:chOff x="457200" y="1378813"/>
            <a:chExt cx="695400" cy="695450"/>
          </a:xfrm>
        </p:grpSpPr>
        <p:sp>
          <p:nvSpPr>
            <p:cNvPr id="74" name="Google Shape;74;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5" name="Google Shape;75;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76" name="Google Shape;76;p14"/>
          <p:cNvGrpSpPr/>
          <p:nvPr/>
        </p:nvGrpSpPr>
        <p:grpSpPr>
          <a:xfrm>
            <a:off x="8608308" y="3586941"/>
            <a:ext cx="1421954" cy="1422613"/>
            <a:chOff x="457200" y="1378813"/>
            <a:chExt cx="695400" cy="695450"/>
          </a:xfrm>
        </p:grpSpPr>
        <p:sp>
          <p:nvSpPr>
            <p:cNvPr id="77" name="Google Shape;77;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8" name="Google Shape;78;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9" name="Google Shape;79;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81" name="Google Shape;81;p14"/>
          <p:cNvGrpSpPr/>
          <p:nvPr/>
        </p:nvGrpSpPr>
        <p:grpSpPr>
          <a:xfrm>
            <a:off x="16353290" y="3588941"/>
            <a:ext cx="1421954" cy="1422613"/>
            <a:chOff x="457200" y="1378813"/>
            <a:chExt cx="695400" cy="695450"/>
          </a:xfrm>
        </p:grpSpPr>
        <p:sp>
          <p:nvSpPr>
            <p:cNvPr id="82" name="Google Shape;82;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83" name="Google Shape;83;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84" name="Google Shape;84;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 name="Google Shape;85;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8" name="Google Shape;88;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9" name="Google Shape;89;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92" name="Shape 92"/>
        <p:cNvGrpSpPr/>
        <p:nvPr/>
      </p:nvGrpSpPr>
      <p:grpSpPr>
        <a:xfrm>
          <a:off x="0" y="0"/>
          <a:ext cx="0" cy="0"/>
          <a:chOff x="0" y="0"/>
          <a:chExt cx="0" cy="0"/>
        </a:xfrm>
      </p:grpSpPr>
      <p:sp>
        <p:nvSpPr>
          <p:cNvPr id="93" name="Google Shape;93;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 name="Google Shape;94;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95" name="Google Shape;95;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 name="Google Shape;96;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7" name="Google Shape;97;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8" name="Google Shape;98;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99" name="Google Shape;99;p16"/>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02" name="Google Shape;102;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 name="Google Shape;103;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 name="Google Shape;104;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05" name="Google Shape;105;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7" name="Google Shape;107;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8" name="Google Shape;108;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9" name="Google Shape;109;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10" name="Google Shape;110;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1" name="Google Shape;111;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2" name="Google Shape;112;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3" name="Google Shape;113;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14" name="Google Shape;114;p17"/>
          <p:cNvGrpSpPr/>
          <p:nvPr/>
        </p:nvGrpSpPr>
        <p:grpSpPr>
          <a:xfrm>
            <a:off x="13160055" y="3796141"/>
            <a:ext cx="1421954" cy="1422613"/>
            <a:chOff x="457200" y="1378813"/>
            <a:chExt cx="695400" cy="695450"/>
          </a:xfrm>
        </p:grpSpPr>
        <p:sp>
          <p:nvSpPr>
            <p:cNvPr id="115" name="Google Shape;115;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16" name="Google Shape;116;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17" name="Google Shape;117;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8" name="Google Shape;118;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9" name="Google Shape;119;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20" name="Google Shape;120;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cxnSp>
        <p:nvCxnSpPr>
          <p:cNvPr id="20" name="Google Shape;20;p3"/>
          <p:cNvCxnSpPr/>
          <p:nvPr/>
        </p:nvCxnSpPr>
        <p:spPr>
          <a:xfrm>
            <a:off x="1711379" y="9593333"/>
            <a:ext cx="1040400" cy="0"/>
          </a:xfrm>
          <a:prstGeom prst="straightConnector1">
            <a:avLst/>
          </a:prstGeom>
          <a:noFill/>
          <a:ln cap="flat" cmpd="sng" w="28575">
            <a:solidFill>
              <a:schemeClr val="lt2"/>
            </a:solidFill>
            <a:prstDash val="solid"/>
            <a:round/>
            <a:headEnd len="sm" w="sm" type="none"/>
            <a:tailEnd len="sm" w="sm" type="none"/>
          </a:ln>
        </p:spPr>
      </p:cxnSp>
      <p:sp>
        <p:nvSpPr>
          <p:cNvPr id="21" name="Google Shape;21;p3"/>
          <p:cNvSpPr txBox="1"/>
          <p:nvPr>
            <p:ph type="title"/>
          </p:nvPr>
        </p:nvSpPr>
        <p:spPr>
          <a:xfrm>
            <a:off x="1366844" y="5048800"/>
            <a:ext cx="21644100" cy="4060800"/>
          </a:xfrm>
          <a:prstGeom prst="rect">
            <a:avLst/>
          </a:prstGeom>
        </p:spPr>
        <p:txBody>
          <a:bodyPr anchorCtr="0" anchor="b" bIns="243750" lIns="243750" spcFirstLastPara="1" rIns="243750" wrap="square" tIns="243750">
            <a:normAutofit/>
          </a:bodyPr>
          <a:lstStyle>
            <a:lvl1pPr lvl="0">
              <a:spcBef>
                <a:spcPts val="0"/>
              </a:spcBef>
              <a:spcAft>
                <a:spcPts val="0"/>
              </a:spcAft>
              <a:buClr>
                <a:schemeClr val="accent1"/>
              </a:buClr>
              <a:buSzPts val="16000"/>
              <a:buNone/>
              <a:defRPr sz="16000">
                <a:solidFill>
                  <a:schemeClr val="accent1"/>
                </a:solidFill>
              </a:defRPr>
            </a:lvl1pPr>
            <a:lvl2pPr lvl="1">
              <a:spcBef>
                <a:spcPts val="0"/>
              </a:spcBef>
              <a:spcAft>
                <a:spcPts val="0"/>
              </a:spcAft>
              <a:buClr>
                <a:schemeClr val="accent1"/>
              </a:buClr>
              <a:buSzPts val="16000"/>
              <a:buNone/>
              <a:defRPr sz="16000">
                <a:solidFill>
                  <a:schemeClr val="accent1"/>
                </a:solidFill>
              </a:defRPr>
            </a:lvl2pPr>
            <a:lvl3pPr lvl="2">
              <a:spcBef>
                <a:spcPts val="0"/>
              </a:spcBef>
              <a:spcAft>
                <a:spcPts val="0"/>
              </a:spcAft>
              <a:buClr>
                <a:schemeClr val="accent1"/>
              </a:buClr>
              <a:buSzPts val="16000"/>
              <a:buNone/>
              <a:defRPr sz="16000">
                <a:solidFill>
                  <a:schemeClr val="accent1"/>
                </a:solidFill>
              </a:defRPr>
            </a:lvl3pPr>
            <a:lvl4pPr lvl="3">
              <a:spcBef>
                <a:spcPts val="0"/>
              </a:spcBef>
              <a:spcAft>
                <a:spcPts val="0"/>
              </a:spcAft>
              <a:buClr>
                <a:schemeClr val="accent1"/>
              </a:buClr>
              <a:buSzPts val="16000"/>
              <a:buNone/>
              <a:defRPr sz="16000">
                <a:solidFill>
                  <a:schemeClr val="accent1"/>
                </a:solidFill>
              </a:defRPr>
            </a:lvl4pPr>
            <a:lvl5pPr lvl="4">
              <a:spcBef>
                <a:spcPts val="0"/>
              </a:spcBef>
              <a:spcAft>
                <a:spcPts val="0"/>
              </a:spcAft>
              <a:buClr>
                <a:schemeClr val="accent1"/>
              </a:buClr>
              <a:buSzPts val="16000"/>
              <a:buNone/>
              <a:defRPr sz="16000">
                <a:solidFill>
                  <a:schemeClr val="accent1"/>
                </a:solidFill>
              </a:defRPr>
            </a:lvl5pPr>
            <a:lvl6pPr lvl="5">
              <a:spcBef>
                <a:spcPts val="0"/>
              </a:spcBef>
              <a:spcAft>
                <a:spcPts val="0"/>
              </a:spcAft>
              <a:buClr>
                <a:schemeClr val="accent1"/>
              </a:buClr>
              <a:buSzPts val="16000"/>
              <a:buNone/>
              <a:defRPr sz="16000">
                <a:solidFill>
                  <a:schemeClr val="accent1"/>
                </a:solidFill>
              </a:defRPr>
            </a:lvl6pPr>
            <a:lvl7pPr lvl="6">
              <a:spcBef>
                <a:spcPts val="0"/>
              </a:spcBef>
              <a:spcAft>
                <a:spcPts val="0"/>
              </a:spcAft>
              <a:buClr>
                <a:schemeClr val="accent1"/>
              </a:buClr>
              <a:buSzPts val="16000"/>
              <a:buNone/>
              <a:defRPr sz="16000">
                <a:solidFill>
                  <a:schemeClr val="accent1"/>
                </a:solidFill>
              </a:defRPr>
            </a:lvl7pPr>
            <a:lvl8pPr lvl="7">
              <a:spcBef>
                <a:spcPts val="0"/>
              </a:spcBef>
              <a:spcAft>
                <a:spcPts val="0"/>
              </a:spcAft>
              <a:buClr>
                <a:schemeClr val="accent1"/>
              </a:buClr>
              <a:buSzPts val="16000"/>
              <a:buNone/>
              <a:defRPr sz="16000">
                <a:solidFill>
                  <a:schemeClr val="accent1"/>
                </a:solidFill>
              </a:defRPr>
            </a:lvl8pPr>
            <a:lvl9pPr lvl="8">
              <a:spcBef>
                <a:spcPts val="0"/>
              </a:spcBef>
              <a:spcAft>
                <a:spcPts val="0"/>
              </a:spcAft>
              <a:buClr>
                <a:schemeClr val="accent1"/>
              </a:buClr>
              <a:buSzPts val="16000"/>
              <a:buNone/>
              <a:defRPr sz="16000">
                <a:solidFill>
                  <a:schemeClr val="accent1"/>
                </a:solidFill>
              </a:defRPr>
            </a:lvl9pPr>
          </a:lstStyle>
          <a:p/>
        </p:txBody>
      </p:sp>
      <p:sp>
        <p:nvSpPr>
          <p:cNvPr id="22" name="Google Shape;22;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13455200"/>
            <a:ext cx="24377700" cy="2607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830984" y="1186733"/>
            <a:ext cx="22715700" cy="1635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26" name="Google Shape;26;p4"/>
          <p:cNvSpPr txBox="1"/>
          <p:nvPr>
            <p:ph idx="1" type="body"/>
          </p:nvPr>
        </p:nvSpPr>
        <p:spPr>
          <a:xfrm>
            <a:off x="830984" y="3124267"/>
            <a:ext cx="22715700" cy="90591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7" name="Google Shape;27;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830984" y="1186733"/>
            <a:ext cx="22715700" cy="1635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0" name="Google Shape;30;p5"/>
          <p:cNvSpPr txBox="1"/>
          <p:nvPr>
            <p:ph idx="1" type="body"/>
          </p:nvPr>
        </p:nvSpPr>
        <p:spPr>
          <a:xfrm>
            <a:off x="830984" y="3124467"/>
            <a:ext cx="10663500" cy="90591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1" name="Google Shape;31;p5"/>
          <p:cNvSpPr txBox="1"/>
          <p:nvPr>
            <p:ph idx="2" type="body"/>
          </p:nvPr>
        </p:nvSpPr>
        <p:spPr>
          <a:xfrm>
            <a:off x="12883044" y="3124467"/>
            <a:ext cx="10663500" cy="90591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2" name="Google Shape;32;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830984" y="1186733"/>
            <a:ext cx="22715700" cy="1635300"/>
          </a:xfrm>
          <a:prstGeom prst="rect">
            <a:avLst/>
          </a:prstGeom>
        </p:spPr>
        <p:txBody>
          <a:bodyPr anchorCtr="0" anchor="t" bIns="243750" lIns="243750" spcFirstLastPara="1" rIns="243750" wrap="square" tIns="243750">
            <a:normAutofit/>
          </a:bodyPr>
          <a:lstStyle>
            <a:lvl1pPr lvl="0">
              <a:spcBef>
                <a:spcPts val="0"/>
              </a:spcBef>
              <a:spcAft>
                <a:spcPts val="0"/>
              </a:spcAft>
              <a:buSzPts val="80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p:txBody>
      </p:sp>
      <p:sp>
        <p:nvSpPr>
          <p:cNvPr id="35" name="Google Shape;35;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9" name="Google Shape;39;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306993" y="1403600"/>
            <a:ext cx="14940000" cy="10908900"/>
          </a:xfrm>
          <a:prstGeom prst="rect">
            <a:avLst/>
          </a:prstGeom>
        </p:spPr>
        <p:txBody>
          <a:bodyPr anchorCtr="0" anchor="ctr" bIns="243750" lIns="243750" spcFirstLastPara="1" rIns="243750" wrap="square" tIns="243750">
            <a:normAutofit/>
          </a:bodyPr>
          <a:lstStyle>
            <a:lvl1pPr lvl="0">
              <a:spcBef>
                <a:spcPts val="0"/>
              </a:spcBef>
              <a:spcAft>
                <a:spcPts val="0"/>
              </a:spcAft>
              <a:buClr>
                <a:schemeClr val="accent1"/>
              </a:buClr>
              <a:buSzPts val="14400"/>
              <a:buNone/>
              <a:defRPr sz="14400">
                <a:solidFill>
                  <a:schemeClr val="accent1"/>
                </a:solidFill>
              </a:defRPr>
            </a:lvl1pPr>
            <a:lvl2pPr lvl="1">
              <a:spcBef>
                <a:spcPts val="0"/>
              </a:spcBef>
              <a:spcAft>
                <a:spcPts val="0"/>
              </a:spcAft>
              <a:buClr>
                <a:schemeClr val="accent1"/>
              </a:buClr>
              <a:buSzPts val="14400"/>
              <a:buNone/>
              <a:defRPr sz="14400">
                <a:solidFill>
                  <a:schemeClr val="accent1"/>
                </a:solidFill>
              </a:defRPr>
            </a:lvl2pPr>
            <a:lvl3pPr lvl="2">
              <a:spcBef>
                <a:spcPts val="0"/>
              </a:spcBef>
              <a:spcAft>
                <a:spcPts val="0"/>
              </a:spcAft>
              <a:buClr>
                <a:schemeClr val="accent1"/>
              </a:buClr>
              <a:buSzPts val="14400"/>
              <a:buNone/>
              <a:defRPr sz="14400">
                <a:solidFill>
                  <a:schemeClr val="accent1"/>
                </a:solidFill>
              </a:defRPr>
            </a:lvl3pPr>
            <a:lvl4pPr lvl="3">
              <a:spcBef>
                <a:spcPts val="0"/>
              </a:spcBef>
              <a:spcAft>
                <a:spcPts val="0"/>
              </a:spcAft>
              <a:buClr>
                <a:schemeClr val="accent1"/>
              </a:buClr>
              <a:buSzPts val="14400"/>
              <a:buNone/>
              <a:defRPr sz="14400">
                <a:solidFill>
                  <a:schemeClr val="accent1"/>
                </a:solidFill>
              </a:defRPr>
            </a:lvl4pPr>
            <a:lvl5pPr lvl="4">
              <a:spcBef>
                <a:spcPts val="0"/>
              </a:spcBef>
              <a:spcAft>
                <a:spcPts val="0"/>
              </a:spcAft>
              <a:buClr>
                <a:schemeClr val="accent1"/>
              </a:buClr>
              <a:buSzPts val="14400"/>
              <a:buNone/>
              <a:defRPr sz="14400">
                <a:solidFill>
                  <a:schemeClr val="accent1"/>
                </a:solidFill>
              </a:defRPr>
            </a:lvl5pPr>
            <a:lvl6pPr lvl="5">
              <a:spcBef>
                <a:spcPts val="0"/>
              </a:spcBef>
              <a:spcAft>
                <a:spcPts val="0"/>
              </a:spcAft>
              <a:buClr>
                <a:schemeClr val="accent1"/>
              </a:buClr>
              <a:buSzPts val="14400"/>
              <a:buNone/>
              <a:defRPr sz="14400">
                <a:solidFill>
                  <a:schemeClr val="accent1"/>
                </a:solidFill>
              </a:defRPr>
            </a:lvl6pPr>
            <a:lvl7pPr lvl="6">
              <a:spcBef>
                <a:spcPts val="0"/>
              </a:spcBef>
              <a:spcAft>
                <a:spcPts val="0"/>
              </a:spcAft>
              <a:buClr>
                <a:schemeClr val="accent1"/>
              </a:buClr>
              <a:buSzPts val="14400"/>
              <a:buNone/>
              <a:defRPr sz="14400">
                <a:solidFill>
                  <a:schemeClr val="accent1"/>
                </a:solidFill>
              </a:defRPr>
            </a:lvl7pPr>
            <a:lvl8pPr lvl="7">
              <a:spcBef>
                <a:spcPts val="0"/>
              </a:spcBef>
              <a:spcAft>
                <a:spcPts val="0"/>
              </a:spcAft>
              <a:buClr>
                <a:schemeClr val="accent1"/>
              </a:buClr>
              <a:buSzPts val="14400"/>
              <a:buNone/>
              <a:defRPr sz="14400">
                <a:solidFill>
                  <a:schemeClr val="accent1"/>
                </a:solidFill>
              </a:defRPr>
            </a:lvl8pPr>
            <a:lvl9pPr lvl="8">
              <a:spcBef>
                <a:spcPts val="0"/>
              </a:spcBef>
              <a:spcAft>
                <a:spcPts val="0"/>
              </a:spcAft>
              <a:buClr>
                <a:schemeClr val="accent1"/>
              </a:buClr>
              <a:buSzPts val="14400"/>
              <a:buNone/>
              <a:defRPr sz="14400">
                <a:solidFill>
                  <a:schemeClr val="accent1"/>
                </a:solidFill>
              </a:defRPr>
            </a:lvl9pPr>
          </a:lstStyle>
          <a:p/>
        </p:txBody>
      </p:sp>
      <p:sp>
        <p:nvSpPr>
          <p:cNvPr id="42" name="Google Shape;42;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p:nvPr/>
        </p:nvSpPr>
        <p:spPr>
          <a:xfrm>
            <a:off x="12188825" y="-67"/>
            <a:ext cx="12188700" cy="13716000"/>
          </a:xfrm>
          <a:prstGeom prst="rect">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cxnSp>
        <p:nvCxnSpPr>
          <p:cNvPr id="45" name="Google Shape;45;p9"/>
          <p:cNvCxnSpPr/>
          <p:nvPr/>
        </p:nvCxnSpPr>
        <p:spPr>
          <a:xfrm>
            <a:off x="13408974" y="11988000"/>
            <a:ext cx="1830000" cy="0"/>
          </a:xfrm>
          <a:prstGeom prst="straightConnector1">
            <a:avLst/>
          </a:prstGeom>
          <a:noFill/>
          <a:ln cap="flat" cmpd="sng" w="19050">
            <a:solidFill>
              <a:schemeClr val="lt2"/>
            </a:solidFill>
            <a:prstDash val="solid"/>
            <a:round/>
            <a:headEnd len="sm" w="sm" type="none"/>
            <a:tailEnd len="sm" w="sm" type="none"/>
          </a:ln>
        </p:spPr>
      </p:cxnSp>
      <p:sp>
        <p:nvSpPr>
          <p:cNvPr id="46" name="Google Shape;46;p9"/>
          <p:cNvSpPr txBox="1"/>
          <p:nvPr>
            <p:ph type="title"/>
          </p:nvPr>
        </p:nvSpPr>
        <p:spPr>
          <a:xfrm>
            <a:off x="707816" y="3686267"/>
            <a:ext cx="10784400" cy="3555300"/>
          </a:xfrm>
          <a:prstGeom prst="rect">
            <a:avLst/>
          </a:prstGeom>
        </p:spPr>
        <p:txBody>
          <a:bodyPr anchorCtr="0" anchor="b" bIns="243750" lIns="243750" spcFirstLastPara="1" rIns="243750" wrap="square" tIns="243750">
            <a:normAutofit/>
          </a:bodyPr>
          <a:lstStyle>
            <a:lvl1pPr lvl="0" algn="ctr">
              <a:spcBef>
                <a:spcPts val="0"/>
              </a:spcBef>
              <a:spcAft>
                <a:spcPts val="0"/>
              </a:spcAft>
              <a:buClr>
                <a:schemeClr val="lt2"/>
              </a:buClr>
              <a:buSzPts val="11200"/>
              <a:buNone/>
              <a:defRPr sz="11200">
                <a:solidFill>
                  <a:schemeClr val="lt2"/>
                </a:solidFill>
              </a:defRPr>
            </a:lvl1pPr>
            <a:lvl2pPr lvl="1" algn="ctr">
              <a:spcBef>
                <a:spcPts val="0"/>
              </a:spcBef>
              <a:spcAft>
                <a:spcPts val="0"/>
              </a:spcAft>
              <a:buClr>
                <a:schemeClr val="lt2"/>
              </a:buClr>
              <a:buSzPts val="11200"/>
              <a:buNone/>
              <a:defRPr sz="11200">
                <a:solidFill>
                  <a:schemeClr val="lt2"/>
                </a:solidFill>
              </a:defRPr>
            </a:lvl2pPr>
            <a:lvl3pPr lvl="2" algn="ctr">
              <a:spcBef>
                <a:spcPts val="0"/>
              </a:spcBef>
              <a:spcAft>
                <a:spcPts val="0"/>
              </a:spcAft>
              <a:buClr>
                <a:schemeClr val="lt2"/>
              </a:buClr>
              <a:buSzPts val="11200"/>
              <a:buNone/>
              <a:defRPr sz="11200">
                <a:solidFill>
                  <a:schemeClr val="lt2"/>
                </a:solidFill>
              </a:defRPr>
            </a:lvl3pPr>
            <a:lvl4pPr lvl="3" algn="ctr">
              <a:spcBef>
                <a:spcPts val="0"/>
              </a:spcBef>
              <a:spcAft>
                <a:spcPts val="0"/>
              </a:spcAft>
              <a:buClr>
                <a:schemeClr val="lt2"/>
              </a:buClr>
              <a:buSzPts val="11200"/>
              <a:buNone/>
              <a:defRPr sz="11200">
                <a:solidFill>
                  <a:schemeClr val="lt2"/>
                </a:solidFill>
              </a:defRPr>
            </a:lvl4pPr>
            <a:lvl5pPr lvl="4" algn="ctr">
              <a:spcBef>
                <a:spcPts val="0"/>
              </a:spcBef>
              <a:spcAft>
                <a:spcPts val="0"/>
              </a:spcAft>
              <a:buClr>
                <a:schemeClr val="lt2"/>
              </a:buClr>
              <a:buSzPts val="11200"/>
              <a:buNone/>
              <a:defRPr sz="11200">
                <a:solidFill>
                  <a:schemeClr val="lt2"/>
                </a:solidFill>
              </a:defRPr>
            </a:lvl5pPr>
            <a:lvl6pPr lvl="5" algn="ctr">
              <a:spcBef>
                <a:spcPts val="0"/>
              </a:spcBef>
              <a:spcAft>
                <a:spcPts val="0"/>
              </a:spcAft>
              <a:buClr>
                <a:schemeClr val="lt2"/>
              </a:buClr>
              <a:buSzPts val="11200"/>
              <a:buNone/>
              <a:defRPr sz="11200">
                <a:solidFill>
                  <a:schemeClr val="lt2"/>
                </a:solidFill>
              </a:defRPr>
            </a:lvl6pPr>
            <a:lvl7pPr lvl="6" algn="ctr">
              <a:spcBef>
                <a:spcPts val="0"/>
              </a:spcBef>
              <a:spcAft>
                <a:spcPts val="0"/>
              </a:spcAft>
              <a:buClr>
                <a:schemeClr val="lt2"/>
              </a:buClr>
              <a:buSzPts val="11200"/>
              <a:buNone/>
              <a:defRPr sz="11200">
                <a:solidFill>
                  <a:schemeClr val="lt2"/>
                </a:solidFill>
              </a:defRPr>
            </a:lvl7pPr>
            <a:lvl8pPr lvl="7" algn="ctr">
              <a:spcBef>
                <a:spcPts val="0"/>
              </a:spcBef>
              <a:spcAft>
                <a:spcPts val="0"/>
              </a:spcAft>
              <a:buClr>
                <a:schemeClr val="lt2"/>
              </a:buClr>
              <a:buSzPts val="11200"/>
              <a:buNone/>
              <a:defRPr sz="11200">
                <a:solidFill>
                  <a:schemeClr val="lt2"/>
                </a:solidFill>
              </a:defRPr>
            </a:lvl8pPr>
            <a:lvl9pPr lvl="8" algn="ctr">
              <a:spcBef>
                <a:spcPts val="0"/>
              </a:spcBef>
              <a:spcAft>
                <a:spcPts val="0"/>
              </a:spcAft>
              <a:buClr>
                <a:schemeClr val="lt2"/>
              </a:buClr>
              <a:buSzPts val="11200"/>
              <a:buNone/>
              <a:defRPr sz="11200">
                <a:solidFill>
                  <a:schemeClr val="lt2"/>
                </a:solidFill>
              </a:defRPr>
            </a:lvl9pPr>
          </a:lstStyle>
          <a:p/>
        </p:txBody>
      </p:sp>
      <p:sp>
        <p:nvSpPr>
          <p:cNvPr id="47" name="Google Shape;47;p9"/>
          <p:cNvSpPr txBox="1"/>
          <p:nvPr>
            <p:ph idx="1" type="subTitle"/>
          </p:nvPr>
        </p:nvSpPr>
        <p:spPr>
          <a:xfrm>
            <a:off x="707816" y="7384002"/>
            <a:ext cx="10784400" cy="35880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p9"/>
          <p:cNvSpPr txBox="1"/>
          <p:nvPr>
            <p:ph idx="2" type="body"/>
          </p:nvPr>
        </p:nvSpPr>
        <p:spPr>
          <a:xfrm>
            <a:off x="13168570" y="1931200"/>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Clr>
                <a:schemeClr val="accent1"/>
              </a:buClr>
              <a:buSzPts val="4800"/>
              <a:buChar char="●"/>
              <a:defRPr>
                <a:solidFill>
                  <a:schemeClr val="accent1"/>
                </a:solidFill>
              </a:defRPr>
            </a:lvl1pPr>
            <a:lvl2pPr indent="-463550" lvl="1" marL="914400">
              <a:spcBef>
                <a:spcPts val="0"/>
              </a:spcBef>
              <a:spcAft>
                <a:spcPts val="0"/>
              </a:spcAft>
              <a:buClr>
                <a:schemeClr val="accent1"/>
              </a:buClr>
              <a:buSzPts val="3700"/>
              <a:buChar char="○"/>
              <a:defRPr>
                <a:solidFill>
                  <a:schemeClr val="accent1"/>
                </a:solidFill>
              </a:defRPr>
            </a:lvl2pPr>
            <a:lvl3pPr indent="-463550" lvl="2" marL="1371600">
              <a:spcBef>
                <a:spcPts val="0"/>
              </a:spcBef>
              <a:spcAft>
                <a:spcPts val="0"/>
              </a:spcAft>
              <a:buClr>
                <a:schemeClr val="accent1"/>
              </a:buClr>
              <a:buSzPts val="3700"/>
              <a:buChar char="■"/>
              <a:defRPr>
                <a:solidFill>
                  <a:schemeClr val="accent1"/>
                </a:solidFill>
              </a:defRPr>
            </a:lvl3pPr>
            <a:lvl4pPr indent="-463550" lvl="3" marL="1828800">
              <a:spcBef>
                <a:spcPts val="0"/>
              </a:spcBef>
              <a:spcAft>
                <a:spcPts val="0"/>
              </a:spcAft>
              <a:buClr>
                <a:schemeClr val="accent1"/>
              </a:buClr>
              <a:buSzPts val="3700"/>
              <a:buChar char="●"/>
              <a:defRPr>
                <a:solidFill>
                  <a:schemeClr val="accent1"/>
                </a:solidFill>
              </a:defRPr>
            </a:lvl4pPr>
            <a:lvl5pPr indent="-463550" lvl="4" marL="2286000">
              <a:spcBef>
                <a:spcPts val="0"/>
              </a:spcBef>
              <a:spcAft>
                <a:spcPts val="0"/>
              </a:spcAft>
              <a:buClr>
                <a:schemeClr val="accent1"/>
              </a:buClr>
              <a:buSzPts val="3700"/>
              <a:buChar char="○"/>
              <a:defRPr>
                <a:solidFill>
                  <a:schemeClr val="accent1"/>
                </a:solidFill>
              </a:defRPr>
            </a:lvl5pPr>
            <a:lvl6pPr indent="-463550" lvl="5" marL="2743200">
              <a:spcBef>
                <a:spcPts val="0"/>
              </a:spcBef>
              <a:spcAft>
                <a:spcPts val="0"/>
              </a:spcAft>
              <a:buClr>
                <a:schemeClr val="accent1"/>
              </a:buClr>
              <a:buSzPts val="3700"/>
              <a:buChar char="■"/>
              <a:defRPr>
                <a:solidFill>
                  <a:schemeClr val="accent1"/>
                </a:solidFill>
              </a:defRPr>
            </a:lvl6pPr>
            <a:lvl7pPr indent="-463550" lvl="6" marL="3200400">
              <a:spcBef>
                <a:spcPts val="0"/>
              </a:spcBef>
              <a:spcAft>
                <a:spcPts val="0"/>
              </a:spcAft>
              <a:buClr>
                <a:schemeClr val="accent1"/>
              </a:buClr>
              <a:buSzPts val="3700"/>
              <a:buChar char="●"/>
              <a:defRPr>
                <a:solidFill>
                  <a:schemeClr val="accent1"/>
                </a:solidFill>
              </a:defRPr>
            </a:lvl7pPr>
            <a:lvl8pPr indent="-463550" lvl="7" marL="3657600">
              <a:spcBef>
                <a:spcPts val="0"/>
              </a:spcBef>
              <a:spcAft>
                <a:spcPts val="0"/>
              </a:spcAft>
              <a:buClr>
                <a:schemeClr val="accent1"/>
              </a:buClr>
              <a:buSzPts val="3700"/>
              <a:buChar char="○"/>
              <a:defRPr>
                <a:solidFill>
                  <a:schemeClr val="accent1"/>
                </a:solidFill>
              </a:defRPr>
            </a:lvl8pPr>
            <a:lvl9pPr indent="-463550" lvl="8" marL="4114800">
              <a:spcBef>
                <a:spcPts val="0"/>
              </a:spcBef>
              <a:spcAft>
                <a:spcPts val="0"/>
              </a:spcAft>
              <a:buClr>
                <a:schemeClr val="accent1"/>
              </a:buClr>
              <a:buSzPts val="3700"/>
              <a:buChar char="■"/>
              <a:defRPr>
                <a:solidFill>
                  <a:schemeClr val="accent1"/>
                </a:solidFill>
              </a:defRPr>
            </a:lvl9pPr>
          </a:lstStyle>
          <a:p/>
        </p:txBody>
      </p:sp>
      <p:sp>
        <p:nvSpPr>
          <p:cNvPr id="49" name="Google Shape;49;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830984" y="11281533"/>
            <a:ext cx="15992700" cy="16137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SzPts val="4800"/>
              <a:buNone/>
              <a:defRPr/>
            </a:lvl1pPr>
          </a:lstStyle>
          <a:p/>
        </p:txBody>
      </p:sp>
      <p:sp>
        <p:nvSpPr>
          <p:cNvPr id="52" name="Google Shape;52;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635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8000"/>
              <a:buFont typeface="Old Standard TT"/>
              <a:buNone/>
              <a:defRPr sz="8000">
                <a:solidFill>
                  <a:schemeClr val="dk1"/>
                </a:solidFill>
                <a:latin typeface="Old Standard TT"/>
                <a:ea typeface="Old Standard TT"/>
                <a:cs typeface="Old Standard TT"/>
                <a:sym typeface="Old Standard TT"/>
              </a:defRPr>
            </a:lvl9pPr>
          </a:lstStyle>
          <a:p/>
        </p:txBody>
      </p:sp>
      <p:sp>
        <p:nvSpPr>
          <p:cNvPr id="11" name="Google Shape;11;p1"/>
          <p:cNvSpPr txBox="1"/>
          <p:nvPr>
            <p:ph idx="1" type="body"/>
          </p:nvPr>
        </p:nvSpPr>
        <p:spPr>
          <a:xfrm>
            <a:off x="830984" y="3124267"/>
            <a:ext cx="22715700" cy="90591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dk1"/>
              </a:buClr>
              <a:buSzPts val="4800"/>
              <a:buFont typeface="Old Standard TT"/>
              <a:buChar char="●"/>
              <a:defRPr sz="4800">
                <a:solidFill>
                  <a:schemeClr val="dk1"/>
                </a:solidFill>
                <a:latin typeface="Old Standard TT"/>
                <a:ea typeface="Old Standard TT"/>
                <a:cs typeface="Old Standard TT"/>
                <a:sym typeface="Old Standard TT"/>
              </a:defRPr>
            </a:lvl1pPr>
            <a:lvl2pPr indent="-463550" lvl="1" marL="9144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2pPr>
            <a:lvl3pPr indent="-463550" lvl="2" marL="13716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3pPr>
            <a:lvl4pPr indent="-463550" lvl="3" marL="18288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4pPr>
            <a:lvl5pPr indent="-463550" lvl="4" marL="22860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5pPr>
            <a:lvl6pPr indent="-463550" lvl="5" marL="27432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6pPr>
            <a:lvl7pPr indent="-463550" lvl="6" marL="32004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7pPr>
            <a:lvl8pPr indent="-463550" lvl="7" marL="36576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8pPr>
            <a:lvl9pPr indent="-463550" lvl="8" marL="4114800">
              <a:lnSpc>
                <a:spcPct val="115000"/>
              </a:lnSpc>
              <a:spcBef>
                <a:spcPts val="0"/>
              </a:spcBef>
              <a:spcAft>
                <a:spcPts val="0"/>
              </a:spcAft>
              <a:buClr>
                <a:schemeClr val="dk1"/>
              </a:buClr>
              <a:buSzPts val="3700"/>
              <a:buFont typeface="Old Standard TT"/>
              <a:buChar char="■"/>
              <a:defRPr sz="3700">
                <a:solidFill>
                  <a:schemeClr val="dk1"/>
                </a:solidFill>
                <a:latin typeface="Old Standard TT"/>
                <a:ea typeface="Old Standard TT"/>
                <a:cs typeface="Old Standard TT"/>
                <a:sym typeface="Old Standard TT"/>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dk1"/>
                </a:solidFill>
                <a:latin typeface="Old Standard TT"/>
                <a:ea typeface="Old Standard TT"/>
                <a:cs typeface="Old Standard TT"/>
                <a:sym typeface="Old Standard TT"/>
              </a:defRPr>
            </a:lvl1pPr>
            <a:lvl2pPr lvl="1" algn="r">
              <a:buNone/>
              <a:defRPr sz="2700">
                <a:solidFill>
                  <a:schemeClr val="dk1"/>
                </a:solidFill>
                <a:latin typeface="Old Standard TT"/>
                <a:ea typeface="Old Standard TT"/>
                <a:cs typeface="Old Standard TT"/>
                <a:sym typeface="Old Standard TT"/>
              </a:defRPr>
            </a:lvl2pPr>
            <a:lvl3pPr lvl="2" algn="r">
              <a:buNone/>
              <a:defRPr sz="2700">
                <a:solidFill>
                  <a:schemeClr val="dk1"/>
                </a:solidFill>
                <a:latin typeface="Old Standard TT"/>
                <a:ea typeface="Old Standard TT"/>
                <a:cs typeface="Old Standard TT"/>
                <a:sym typeface="Old Standard TT"/>
              </a:defRPr>
            </a:lvl3pPr>
            <a:lvl4pPr lvl="3" algn="r">
              <a:buNone/>
              <a:defRPr sz="2700">
                <a:solidFill>
                  <a:schemeClr val="dk1"/>
                </a:solidFill>
                <a:latin typeface="Old Standard TT"/>
                <a:ea typeface="Old Standard TT"/>
                <a:cs typeface="Old Standard TT"/>
                <a:sym typeface="Old Standard TT"/>
              </a:defRPr>
            </a:lvl4pPr>
            <a:lvl5pPr lvl="4" algn="r">
              <a:buNone/>
              <a:defRPr sz="2700">
                <a:solidFill>
                  <a:schemeClr val="dk1"/>
                </a:solidFill>
                <a:latin typeface="Old Standard TT"/>
                <a:ea typeface="Old Standard TT"/>
                <a:cs typeface="Old Standard TT"/>
                <a:sym typeface="Old Standard TT"/>
              </a:defRPr>
            </a:lvl5pPr>
            <a:lvl6pPr lvl="5" algn="r">
              <a:buNone/>
              <a:defRPr sz="2700">
                <a:solidFill>
                  <a:schemeClr val="dk1"/>
                </a:solidFill>
                <a:latin typeface="Old Standard TT"/>
                <a:ea typeface="Old Standard TT"/>
                <a:cs typeface="Old Standard TT"/>
                <a:sym typeface="Old Standard TT"/>
              </a:defRPr>
            </a:lvl6pPr>
            <a:lvl7pPr lvl="6" algn="r">
              <a:buNone/>
              <a:defRPr sz="2700">
                <a:solidFill>
                  <a:schemeClr val="dk1"/>
                </a:solidFill>
                <a:latin typeface="Old Standard TT"/>
                <a:ea typeface="Old Standard TT"/>
                <a:cs typeface="Old Standard TT"/>
                <a:sym typeface="Old Standard TT"/>
              </a:defRPr>
            </a:lvl7pPr>
            <a:lvl8pPr lvl="7" algn="r">
              <a:buNone/>
              <a:defRPr sz="2700">
                <a:solidFill>
                  <a:schemeClr val="dk1"/>
                </a:solidFill>
                <a:latin typeface="Old Standard TT"/>
                <a:ea typeface="Old Standard TT"/>
                <a:cs typeface="Old Standard TT"/>
                <a:sym typeface="Old Standard TT"/>
              </a:defRPr>
            </a:lvl8pPr>
            <a:lvl9pPr lvl="8" algn="r">
              <a:buNone/>
              <a:defRPr sz="27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7.png"/><Relationship Id="rId4" Type="http://schemas.openxmlformats.org/officeDocument/2006/relationships/image" Target="../media/image3.jp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3.jpg"/><Relationship Id="rId4" Type="http://schemas.openxmlformats.org/officeDocument/2006/relationships/image" Target="../media/image50.jpg"/><Relationship Id="rId5"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57.png"/><Relationship Id="rId6"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127" name="Google Shape;127;p18"/>
          <p:cNvPicPr preferRelativeResize="0"/>
          <p:nvPr/>
        </p:nvPicPr>
        <p:blipFill>
          <a:blip r:embed="rId3">
            <a:alphaModFix/>
          </a:blip>
          <a:stretch>
            <a:fillRect/>
          </a:stretch>
        </p:blipFill>
        <p:spPr>
          <a:xfrm>
            <a:off x="643500" y="427825"/>
            <a:ext cx="23002700" cy="12860375"/>
          </a:xfrm>
          <a:prstGeom prst="rect">
            <a:avLst/>
          </a:prstGeom>
          <a:noFill/>
          <a:ln>
            <a:noFill/>
          </a:ln>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7"/>
          <p:cNvPicPr preferRelativeResize="0"/>
          <p:nvPr/>
        </p:nvPicPr>
        <p:blipFill rotWithShape="1">
          <a:blip r:embed="rId3">
            <a:alphaModFix/>
          </a:blip>
          <a:srcRect b="2407" l="0" r="0" t="2417"/>
          <a:stretch/>
        </p:blipFill>
        <p:spPr>
          <a:xfrm>
            <a:off x="731421" y="734767"/>
            <a:ext cx="22914824" cy="12246447"/>
          </a:xfrm>
          <a:prstGeom prst="rect">
            <a:avLst/>
          </a:prstGeom>
          <a:noFill/>
          <a:ln>
            <a:noFill/>
          </a:ln>
        </p:spPr>
      </p:pic>
      <p:sp>
        <p:nvSpPr>
          <p:cNvPr id="216" name="Google Shape;216;p2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17" name="Google Shape;217;p27"/>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b="1" lang="en-US" sz="12000">
                <a:solidFill>
                  <a:srgbClr val="F7EF6A"/>
                </a:solidFill>
              </a:rPr>
              <a:t>Windows Logs</a:t>
            </a:r>
            <a:endParaRPr b="1" sz="12000">
              <a:solidFill>
                <a:srgbClr val="F7EF6A"/>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18" name="Google Shape;218;p27"/>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ppt_w</p:attrName>
                                        </p:attrNameLst>
                                      </p:cBhvr>
                                      <p:tavLst>
                                        <p:tav fmla="" tm="0">
                                          <p:val>
                                            <p:strVal val="0"/>
                                          </p:val>
                                        </p:tav>
                                        <p:tav fmla="" tm="100000">
                                          <p:val>
                                            <p:strVal val="#ppt_w"/>
                                          </p:val>
                                        </p:tav>
                                      </p:tavLst>
                                    </p:anim>
                                    <p:anim calcmode="lin" valueType="num">
                                      <p:cBhvr additive="base">
                                        <p:cTn dur="1000"/>
                                        <p:tgtEl>
                                          <p:spTgt spid="2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32934"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Reports—Windows</a:t>
            </a:r>
            <a:endParaRPr>
              <a:solidFill>
                <a:schemeClr val="lt1"/>
              </a:solidFill>
            </a:endParaRPr>
          </a:p>
        </p:txBody>
      </p:sp>
      <p:sp>
        <p:nvSpPr>
          <p:cNvPr id="224" name="Google Shape;224;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25" name="Google Shape;225;p28"/>
          <p:cNvSpPr txBox="1"/>
          <p:nvPr>
            <p:ph idx="3" type="body"/>
          </p:nvPr>
        </p:nvSpPr>
        <p:spPr>
          <a:xfrm>
            <a:off x="549450" y="2295375"/>
            <a:ext cx="23096700" cy="109239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26" name="Google Shape;226;p28"/>
          <p:cNvGraphicFramePr/>
          <p:nvPr/>
        </p:nvGraphicFramePr>
        <p:xfrm>
          <a:off x="1099713" y="1990575"/>
          <a:ext cx="3000000" cy="3000000"/>
        </p:xfrm>
        <a:graphic>
          <a:graphicData uri="http://schemas.openxmlformats.org/drawingml/2006/table">
            <a:tbl>
              <a:tblPr>
                <a:noFill/>
                <a:tableStyleId>{135DF8D4-910D-425B-AE60-01866717AC5A}</a:tableStyleId>
              </a:tblPr>
              <a:tblGrid>
                <a:gridCol w="10878550"/>
                <a:gridCol w="10878550"/>
              </a:tblGrid>
              <a:tr h="1414800">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Name</a:t>
                      </a:r>
                      <a:endParaRPr b="1" sz="4400" u="sng">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a:t>
                      </a:r>
                      <a:r>
                        <a:rPr b="1" lang="en-US" sz="4400" u="sng">
                          <a:solidFill>
                            <a:schemeClr val="lt1"/>
                          </a:solidFill>
                          <a:latin typeface="Roboto"/>
                          <a:ea typeface="Roboto"/>
                          <a:cs typeface="Roboto"/>
                          <a:sym typeface="Roboto"/>
                        </a:rPr>
                        <a:t>Description</a:t>
                      </a:r>
                      <a:endParaRPr b="1" sz="4400" u="sng">
                        <a:solidFill>
                          <a:schemeClr val="lt1"/>
                        </a:solidFill>
                        <a:latin typeface="Roboto"/>
                        <a:ea typeface="Roboto"/>
                        <a:cs typeface="Roboto"/>
                        <a:sym typeface="Roboto"/>
                      </a:endParaRPr>
                    </a:p>
                  </a:txBody>
                  <a:tcPr marT="91425" marB="91425" marR="91425" marL="91425"/>
                </a:tc>
              </a:tr>
              <a:tr h="20690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Signatures and associated signature ID’s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This report </a:t>
                      </a:r>
                      <a:r>
                        <a:rPr lang="en-US" sz="4400">
                          <a:solidFill>
                            <a:schemeClr val="lt1"/>
                          </a:solidFill>
                          <a:latin typeface="Roboto"/>
                          <a:ea typeface="Roboto"/>
                          <a:cs typeface="Roboto"/>
                          <a:sym typeface="Roboto"/>
                        </a:rPr>
                        <a:t>illustrates</a:t>
                      </a:r>
                      <a:r>
                        <a:rPr lang="en-US" sz="4400">
                          <a:solidFill>
                            <a:schemeClr val="lt1"/>
                          </a:solidFill>
                          <a:latin typeface="Roboto"/>
                          <a:ea typeface="Roboto"/>
                          <a:cs typeface="Roboto"/>
                          <a:sym typeface="Roboto"/>
                        </a:rPr>
                        <a:t> the windows security activity log events ( Patterns of activity or code corresponding to processes) and the signature ID code.</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pic>
        <p:nvPicPr>
          <p:cNvPr id="227" name="Google Shape;227;p28"/>
          <p:cNvPicPr preferRelativeResize="0"/>
          <p:nvPr/>
        </p:nvPicPr>
        <p:blipFill>
          <a:blip r:embed="rId3">
            <a:alphaModFix/>
          </a:blip>
          <a:stretch>
            <a:fillRect/>
          </a:stretch>
        </p:blipFill>
        <p:spPr>
          <a:xfrm>
            <a:off x="3061325" y="6560025"/>
            <a:ext cx="17823276" cy="6393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lt1"/>
                </a:solidFill>
              </a:rPr>
              <a:t>Reports—Windows</a:t>
            </a:r>
            <a:endParaRPr/>
          </a:p>
        </p:txBody>
      </p:sp>
      <p:sp>
        <p:nvSpPr>
          <p:cNvPr id="234" name="Google Shape;234;p2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t/>
            </a:r>
            <a:endParaRPr/>
          </a:p>
        </p:txBody>
      </p:sp>
      <p:sp>
        <p:nvSpPr>
          <p:cNvPr id="235" name="Google Shape;235;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36" name="Google Shape;236;p2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37" name="Google Shape;237;p29"/>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p>
            <a:pPr indent="0" lvl="0" marL="0" rtl="0" algn="l">
              <a:spcBef>
                <a:spcPts val="0"/>
              </a:spcBef>
              <a:spcAft>
                <a:spcPts val="2100"/>
              </a:spcAft>
              <a:buNone/>
            </a:pPr>
            <a:r>
              <a:t/>
            </a:r>
            <a:endParaRPr/>
          </a:p>
        </p:txBody>
      </p:sp>
      <p:graphicFrame>
        <p:nvGraphicFramePr>
          <p:cNvPr id="238" name="Google Shape;238;p29"/>
          <p:cNvGraphicFramePr/>
          <p:nvPr/>
        </p:nvGraphicFramePr>
        <p:xfrm>
          <a:off x="1099713" y="1936113"/>
          <a:ext cx="3000000" cy="3000000"/>
        </p:xfrm>
        <a:graphic>
          <a:graphicData uri="http://schemas.openxmlformats.org/drawingml/2006/table">
            <a:tbl>
              <a:tblPr>
                <a:noFill/>
                <a:tableStyleId>{135DF8D4-910D-425B-AE60-01866717AC5A}</a:tableStyleId>
              </a:tblPr>
              <a:tblGrid>
                <a:gridCol w="10878550"/>
                <a:gridCol w="10878550"/>
              </a:tblGrid>
              <a:tr h="1042275">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Name</a:t>
                      </a:r>
                      <a:endParaRPr b="1" sz="4400" u="sng">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a:t>
                      </a:r>
                      <a:r>
                        <a:rPr b="1" lang="en-US" sz="4400" u="sng">
                          <a:solidFill>
                            <a:schemeClr val="lt1"/>
                          </a:solidFill>
                          <a:latin typeface="Roboto"/>
                          <a:ea typeface="Roboto"/>
                          <a:cs typeface="Roboto"/>
                          <a:sym typeface="Roboto"/>
                        </a:rPr>
                        <a:t>Description</a:t>
                      </a:r>
                      <a:endParaRPr b="1" sz="4400" u="sng">
                        <a:solidFill>
                          <a:schemeClr val="lt1"/>
                        </a:solidFill>
                        <a:latin typeface="Roboto"/>
                        <a:ea typeface="Roboto"/>
                        <a:cs typeface="Roboto"/>
                        <a:sym typeface="Roboto"/>
                      </a:endParaRPr>
                    </a:p>
                  </a:txBody>
                  <a:tcPr marT="91425" marB="91425" marR="91425" marL="91425"/>
                </a:tc>
              </a:tr>
              <a:tr h="2069000">
                <a:tc>
                  <a:txBody>
                    <a:bodyPr/>
                    <a:lstStyle/>
                    <a:p>
                      <a:pPr indent="0" lvl="0" marL="0" rtl="0" algn="l">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Severity levels, count and percentage</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This report provides an overview of c</a:t>
                      </a:r>
                      <a:r>
                        <a:rPr lang="en-US" sz="4400">
                          <a:solidFill>
                            <a:schemeClr val="lt1"/>
                          </a:solidFill>
                          <a:latin typeface="Roboto"/>
                          <a:ea typeface="Roboto"/>
                          <a:cs typeface="Roboto"/>
                          <a:sym typeface="Roboto"/>
                        </a:rPr>
                        <a:t>ount and percentage of severity levels.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pic>
        <p:nvPicPr>
          <p:cNvPr id="239" name="Google Shape;239;p29"/>
          <p:cNvPicPr preferRelativeResize="0"/>
          <p:nvPr/>
        </p:nvPicPr>
        <p:blipFill>
          <a:blip r:embed="rId3">
            <a:alphaModFix/>
          </a:blip>
          <a:stretch>
            <a:fillRect/>
          </a:stretch>
        </p:blipFill>
        <p:spPr>
          <a:xfrm>
            <a:off x="1878750" y="5321000"/>
            <a:ext cx="20423499" cy="763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Reports—Windows</a:t>
            </a:r>
            <a:endParaRPr>
              <a:solidFill>
                <a:schemeClr val="lt1"/>
              </a:solidFill>
            </a:endParaRPr>
          </a:p>
        </p:txBody>
      </p:sp>
      <p:sp>
        <p:nvSpPr>
          <p:cNvPr id="246" name="Google Shape;246;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47" name="Google Shape;247;p3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248" name="Google Shape;248;p30"/>
          <p:cNvPicPr preferRelativeResize="0"/>
          <p:nvPr/>
        </p:nvPicPr>
        <p:blipFill>
          <a:blip r:embed="rId3">
            <a:alphaModFix/>
          </a:blip>
          <a:stretch>
            <a:fillRect/>
          </a:stretch>
        </p:blipFill>
        <p:spPr>
          <a:xfrm>
            <a:off x="267200" y="6043950"/>
            <a:ext cx="23705151" cy="5887887"/>
          </a:xfrm>
          <a:prstGeom prst="rect">
            <a:avLst/>
          </a:prstGeom>
          <a:noFill/>
          <a:ln>
            <a:noFill/>
          </a:ln>
        </p:spPr>
      </p:pic>
      <p:graphicFrame>
        <p:nvGraphicFramePr>
          <p:cNvPr id="249" name="Google Shape;249;p30"/>
          <p:cNvGraphicFramePr/>
          <p:nvPr/>
        </p:nvGraphicFramePr>
        <p:xfrm>
          <a:off x="1099713" y="1997675"/>
          <a:ext cx="3000000" cy="3000000"/>
        </p:xfrm>
        <a:graphic>
          <a:graphicData uri="http://schemas.openxmlformats.org/drawingml/2006/table">
            <a:tbl>
              <a:tblPr>
                <a:noFill/>
                <a:tableStyleId>{135DF8D4-910D-425B-AE60-01866717AC5A}</a:tableStyleId>
              </a:tblPr>
              <a:tblGrid>
                <a:gridCol w="10878550"/>
                <a:gridCol w="10878550"/>
              </a:tblGrid>
              <a:tr h="960875">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Name</a:t>
                      </a:r>
                      <a:endParaRPr b="1" sz="4400" u="sng">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u="sng">
                          <a:solidFill>
                            <a:schemeClr val="lt1"/>
                          </a:solidFill>
                          <a:latin typeface="Roboto"/>
                          <a:ea typeface="Roboto"/>
                          <a:cs typeface="Roboto"/>
                          <a:sym typeface="Roboto"/>
                        </a:rPr>
                        <a:t>Report </a:t>
                      </a:r>
                      <a:r>
                        <a:rPr b="1" lang="en-US" sz="4400" u="sng">
                          <a:solidFill>
                            <a:schemeClr val="lt1"/>
                          </a:solidFill>
                          <a:latin typeface="Roboto"/>
                          <a:ea typeface="Roboto"/>
                          <a:cs typeface="Roboto"/>
                          <a:sym typeface="Roboto"/>
                        </a:rPr>
                        <a:t>Description</a:t>
                      </a:r>
                      <a:endParaRPr b="1" sz="4400" u="sng">
                        <a:solidFill>
                          <a:schemeClr val="lt1"/>
                        </a:solidFill>
                        <a:latin typeface="Roboto"/>
                        <a:ea typeface="Roboto"/>
                        <a:cs typeface="Roboto"/>
                        <a:sym typeface="Roboto"/>
                      </a:endParaRPr>
                    </a:p>
                  </a:txBody>
                  <a:tcPr marT="91425" marB="91425" marR="91425" marL="91425"/>
                </a:tc>
              </a:tr>
              <a:tr h="2069000">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Status comparison</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This report displays the count and percentage of the activity status.</a:t>
                      </a:r>
                      <a:endParaRPr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Alerts—Windows</a:t>
            </a:r>
            <a:endParaRPr>
              <a:solidFill>
                <a:schemeClr val="lt1"/>
              </a:solidFill>
            </a:endParaRPr>
          </a:p>
        </p:txBody>
      </p:sp>
      <p:sp>
        <p:nvSpPr>
          <p:cNvPr id="255" name="Google Shape;255;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56" name="Google Shape;256;p31"/>
          <p:cNvSpPr txBox="1"/>
          <p:nvPr>
            <p:ph idx="3" type="body"/>
          </p:nvPr>
        </p:nvSpPr>
        <p:spPr>
          <a:xfrm>
            <a:off x="935550" y="1790825"/>
            <a:ext cx="23120700" cy="114285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alerts: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7" name="Google Shape;257;p31"/>
          <p:cNvGraphicFramePr/>
          <p:nvPr/>
        </p:nvGraphicFramePr>
        <p:xfrm>
          <a:off x="1310188" y="3205300"/>
          <a:ext cx="3000000" cy="3000000"/>
        </p:xfrm>
        <a:graphic>
          <a:graphicData uri="http://schemas.openxmlformats.org/drawingml/2006/table">
            <a:tbl>
              <a:tblPr>
                <a:noFill/>
                <a:tableStyleId>{135DF8D4-910D-425B-AE60-01866717AC5A}</a:tableStyleId>
              </a:tblPr>
              <a:tblGrid>
                <a:gridCol w="5439275"/>
                <a:gridCol w="7860925"/>
                <a:gridCol w="3972625"/>
                <a:gridCol w="4484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Failure to login</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Threshold and Baseline of failed windows activity for hourly level</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00FF00"/>
                          </a:solidFill>
                          <a:latin typeface="Roboto"/>
                          <a:ea typeface="Roboto"/>
                          <a:cs typeface="Roboto"/>
                          <a:sym typeface="Roboto"/>
                        </a:rPr>
                        <a:t>2</a:t>
                      </a:r>
                      <a:endParaRPr sz="4400">
                        <a:solidFill>
                          <a:srgbClr val="00FF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FF0000"/>
                          </a:solidFill>
                          <a:latin typeface="Roboto"/>
                          <a:ea typeface="Roboto"/>
                          <a:cs typeface="Roboto"/>
                          <a:sym typeface="Roboto"/>
                        </a:rPr>
                        <a:t>5</a:t>
                      </a:r>
                      <a:endParaRPr sz="4400">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8" name="Google Shape;258;p31"/>
          <p:cNvSpPr txBox="1"/>
          <p:nvPr/>
        </p:nvSpPr>
        <p:spPr>
          <a:xfrm>
            <a:off x="2740700" y="6651475"/>
            <a:ext cx="192759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a:t>
            </a:r>
            <a:endParaRPr b="1" sz="4200">
              <a:solidFill>
                <a:schemeClr val="lt1"/>
              </a:solidFill>
            </a:endParaRPr>
          </a:p>
          <a:p>
            <a:pPr indent="0" lvl="0" marL="0" rtl="0" algn="l">
              <a:spcBef>
                <a:spcPts val="0"/>
              </a:spcBef>
              <a:spcAft>
                <a:spcPts val="0"/>
              </a:spcAft>
              <a:buNone/>
            </a:pPr>
            <a:r>
              <a:rPr b="1" lang="en-US" sz="4000">
                <a:solidFill>
                  <a:schemeClr val="lt1"/>
                </a:solidFill>
              </a:rPr>
              <a:t>      </a:t>
            </a:r>
            <a:r>
              <a:rPr lang="en-US" sz="4000">
                <a:solidFill>
                  <a:schemeClr val="lt1"/>
                </a:solidFill>
              </a:rPr>
              <a:t>Baseline: Expectation is to have at least 2  failed logins per hour</a:t>
            </a:r>
            <a:br>
              <a:rPr lang="en-US" sz="4000">
                <a:solidFill>
                  <a:schemeClr val="lt1"/>
                </a:solidFill>
              </a:rPr>
            </a:br>
            <a:r>
              <a:rPr lang="en-US" sz="4000">
                <a:solidFill>
                  <a:schemeClr val="lt1"/>
                </a:solidFill>
              </a:rPr>
              <a:t>      Threshold: Exceeding more than 5</a:t>
            </a:r>
            <a:r>
              <a:rPr b="1" lang="en-US" sz="4000">
                <a:solidFill>
                  <a:schemeClr val="lt1"/>
                </a:solidFill>
              </a:rPr>
              <a:t> failures</a:t>
            </a:r>
            <a:r>
              <a:rPr lang="en-US" sz="4000">
                <a:solidFill>
                  <a:schemeClr val="lt1"/>
                </a:solidFill>
              </a:rPr>
              <a:t>, would  trigger an alert</a:t>
            </a:r>
            <a:endParaRPr sz="4000">
              <a:solidFill>
                <a:schemeClr val="lt1"/>
              </a:solidFill>
            </a:endParaRPr>
          </a:p>
        </p:txBody>
      </p:sp>
      <p:pic>
        <p:nvPicPr>
          <p:cNvPr id="259" name="Google Shape;259;p31"/>
          <p:cNvPicPr preferRelativeResize="0"/>
          <p:nvPr/>
        </p:nvPicPr>
        <p:blipFill>
          <a:blip r:embed="rId3">
            <a:alphaModFix/>
          </a:blip>
          <a:stretch>
            <a:fillRect/>
          </a:stretch>
        </p:blipFill>
        <p:spPr>
          <a:xfrm>
            <a:off x="2570857" y="8914250"/>
            <a:ext cx="19664692" cy="403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9"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Alerts—Windows</a:t>
            </a:r>
            <a:endParaRPr>
              <a:solidFill>
                <a:schemeClr val="lt1"/>
              </a:solidFill>
            </a:endParaRPr>
          </a:p>
        </p:txBody>
      </p:sp>
      <p:sp>
        <p:nvSpPr>
          <p:cNvPr id="265" name="Google Shape;265;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66" name="Google Shape;266;p32"/>
          <p:cNvSpPr txBox="1"/>
          <p:nvPr>
            <p:ph idx="3" type="body"/>
          </p:nvPr>
        </p:nvSpPr>
        <p:spPr>
          <a:xfrm>
            <a:off x="750150" y="2331100"/>
            <a:ext cx="22896000" cy="108882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alerts: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67" name="Google Shape;267;p32"/>
          <p:cNvGraphicFramePr/>
          <p:nvPr/>
        </p:nvGraphicFramePr>
        <p:xfrm>
          <a:off x="1310263" y="3945100"/>
          <a:ext cx="3000000" cy="3000000"/>
        </p:xfrm>
        <a:graphic>
          <a:graphicData uri="http://schemas.openxmlformats.org/drawingml/2006/table">
            <a:tbl>
              <a:tblPr>
                <a:noFill/>
                <a:tableStyleId>{135DF8D4-910D-425B-AE60-01866717AC5A}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a:t>
                      </a:r>
                      <a:r>
                        <a:rPr b="1" lang="en-US" sz="4400">
                          <a:solidFill>
                            <a:schemeClr val="lt1"/>
                          </a:solidFill>
                          <a:latin typeface="Roboto"/>
                          <a:ea typeface="Roboto"/>
                          <a:cs typeface="Roboto"/>
                          <a:sym typeface="Roboto"/>
                        </a:rPr>
                        <a: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Baseline successful login</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Threshold and Baseline for the hourly count of Signature ID :-</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00FF00"/>
                          </a:solidFill>
                          <a:latin typeface="Roboto"/>
                          <a:ea typeface="Roboto"/>
                          <a:cs typeface="Roboto"/>
                          <a:sym typeface="Roboto"/>
                        </a:rPr>
                        <a:t>154</a:t>
                      </a:r>
                      <a:endParaRPr sz="4400">
                        <a:solidFill>
                          <a:srgbClr val="00FF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FF0000"/>
                          </a:solidFill>
                          <a:latin typeface="Roboto"/>
                          <a:ea typeface="Roboto"/>
                          <a:cs typeface="Roboto"/>
                          <a:sym typeface="Roboto"/>
                        </a:rPr>
                        <a:t>215</a:t>
                      </a:r>
                      <a:endParaRPr sz="4400">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68" name="Google Shape;268;p32"/>
          <p:cNvSpPr txBox="1"/>
          <p:nvPr/>
        </p:nvSpPr>
        <p:spPr>
          <a:xfrm>
            <a:off x="2438550" y="7702600"/>
            <a:ext cx="19290000" cy="181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 </a:t>
            </a:r>
            <a:br>
              <a:rPr b="1" lang="en-US" sz="4200">
                <a:solidFill>
                  <a:schemeClr val="lt1"/>
                </a:solidFill>
              </a:rPr>
            </a:br>
            <a:r>
              <a:rPr b="1" lang="en-US" sz="3200">
                <a:solidFill>
                  <a:schemeClr val="lt1"/>
                </a:solidFill>
              </a:rPr>
              <a:t>Baseline : Expected between 154 - 200 </a:t>
            </a:r>
            <a:r>
              <a:rPr b="1" lang="en-US" sz="3200">
                <a:solidFill>
                  <a:schemeClr val="lt1"/>
                </a:solidFill>
              </a:rPr>
              <a:t>successful</a:t>
            </a:r>
            <a:r>
              <a:rPr b="1" lang="en-US" sz="3200">
                <a:solidFill>
                  <a:schemeClr val="lt1"/>
                </a:solidFill>
              </a:rPr>
              <a:t> logins per hour</a:t>
            </a:r>
            <a:br>
              <a:rPr b="1" lang="en-US" sz="3000">
                <a:solidFill>
                  <a:schemeClr val="lt1"/>
                </a:solidFill>
              </a:rPr>
            </a:br>
            <a:r>
              <a:rPr b="1" lang="en-US" sz="3200">
                <a:solidFill>
                  <a:schemeClr val="lt1"/>
                </a:solidFill>
              </a:rPr>
              <a:t>Threshold : </a:t>
            </a:r>
            <a:r>
              <a:rPr lang="en-US" sz="3200">
                <a:solidFill>
                  <a:schemeClr val="lt1"/>
                </a:solidFill>
              </a:rPr>
              <a:t>Exceeding more than 215 successful logins, would  trigger an alert</a:t>
            </a:r>
            <a:endParaRPr sz="3200">
              <a:solidFill>
                <a:schemeClr val="lt1"/>
              </a:solidFill>
            </a:endParaRPr>
          </a:p>
        </p:txBody>
      </p:sp>
      <p:pic>
        <p:nvPicPr>
          <p:cNvPr id="269" name="Google Shape;269;p32"/>
          <p:cNvPicPr preferRelativeResize="0"/>
          <p:nvPr/>
        </p:nvPicPr>
        <p:blipFill>
          <a:blip r:embed="rId3">
            <a:alphaModFix/>
          </a:blip>
          <a:stretch>
            <a:fillRect/>
          </a:stretch>
        </p:blipFill>
        <p:spPr>
          <a:xfrm>
            <a:off x="1310275" y="9669249"/>
            <a:ext cx="21546549" cy="343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Alerts—Windows</a:t>
            </a:r>
            <a:endParaRPr>
              <a:solidFill>
                <a:schemeClr val="lt1"/>
              </a:solidFill>
            </a:endParaRPr>
          </a:p>
        </p:txBody>
      </p:sp>
      <p:sp>
        <p:nvSpPr>
          <p:cNvPr id="275" name="Google Shape;275;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76" name="Google Shape;276;p33"/>
          <p:cNvSpPr txBox="1"/>
          <p:nvPr>
            <p:ph idx="3" type="body"/>
          </p:nvPr>
        </p:nvSpPr>
        <p:spPr>
          <a:xfrm>
            <a:off x="539925" y="1666650"/>
            <a:ext cx="22933800" cy="10382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alerts: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77" name="Google Shape;277;p33"/>
          <p:cNvGraphicFramePr/>
          <p:nvPr/>
        </p:nvGraphicFramePr>
        <p:xfrm>
          <a:off x="1128263" y="2976825"/>
          <a:ext cx="3000000" cy="3000000"/>
        </p:xfrm>
        <a:graphic>
          <a:graphicData uri="http://schemas.openxmlformats.org/drawingml/2006/table">
            <a:tbl>
              <a:tblPr>
                <a:noFill/>
                <a:tableStyleId>{135DF8D4-910D-425B-AE60-01866717AC5A}</a:tableStyleId>
              </a:tblPr>
              <a:tblGrid>
                <a:gridCol w="4837325"/>
                <a:gridCol w="7245150"/>
                <a:gridCol w="4235350"/>
                <a:gridCol w="5439275"/>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User account deleted</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[Threshold and Baseline for the hourly count of the Signature Id ]</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00FF00"/>
                          </a:solidFill>
                          <a:latin typeface="Roboto"/>
                          <a:ea typeface="Roboto"/>
                          <a:cs typeface="Roboto"/>
                          <a:sym typeface="Roboto"/>
                        </a:rPr>
                        <a:t>10</a:t>
                      </a:r>
                      <a:endParaRPr sz="4400">
                        <a:solidFill>
                          <a:srgbClr val="00FF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FF0000"/>
                          </a:solidFill>
                          <a:latin typeface="Roboto"/>
                          <a:ea typeface="Roboto"/>
                          <a:cs typeface="Roboto"/>
                          <a:sym typeface="Roboto"/>
                        </a:rPr>
                        <a:t>15</a:t>
                      </a:r>
                      <a:endParaRPr sz="4400">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78" name="Google Shape;278;p33"/>
          <p:cNvSpPr txBox="1"/>
          <p:nvPr/>
        </p:nvSpPr>
        <p:spPr>
          <a:xfrm>
            <a:off x="2372175" y="6359225"/>
            <a:ext cx="192207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 </a:t>
            </a:r>
            <a:br>
              <a:rPr lang="en-US" sz="4200">
                <a:solidFill>
                  <a:schemeClr val="lt1"/>
                </a:solidFill>
              </a:rPr>
            </a:br>
            <a:r>
              <a:rPr lang="en-US" sz="4000">
                <a:solidFill>
                  <a:schemeClr val="lt1"/>
                </a:solidFill>
              </a:rPr>
              <a:t>Baseline: the lowest number of account deleted in the non-attack data was 10 Threshold: Exceeding more than 15</a:t>
            </a:r>
            <a:r>
              <a:rPr b="1" lang="en-US" sz="4000">
                <a:solidFill>
                  <a:schemeClr val="lt1"/>
                </a:solidFill>
              </a:rPr>
              <a:t> user account deleted</a:t>
            </a:r>
            <a:r>
              <a:rPr lang="en-US" sz="4000">
                <a:solidFill>
                  <a:schemeClr val="lt1"/>
                </a:solidFill>
              </a:rPr>
              <a:t>, would  trigger an alert. </a:t>
            </a:r>
            <a:endParaRPr sz="4000">
              <a:solidFill>
                <a:schemeClr val="lt1"/>
              </a:solidFill>
            </a:endParaRPr>
          </a:p>
        </p:txBody>
      </p:sp>
      <p:pic>
        <p:nvPicPr>
          <p:cNvPr id="279" name="Google Shape;279;p33"/>
          <p:cNvPicPr preferRelativeResize="0"/>
          <p:nvPr/>
        </p:nvPicPr>
        <p:blipFill>
          <a:blip r:embed="rId3">
            <a:alphaModFix/>
          </a:blip>
          <a:stretch>
            <a:fillRect/>
          </a:stretch>
        </p:blipFill>
        <p:spPr>
          <a:xfrm>
            <a:off x="367599" y="9471750"/>
            <a:ext cx="23278452" cy="35191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32716"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Dashboards</a:t>
            </a:r>
            <a:r>
              <a:rPr lang="en-US">
                <a:solidFill>
                  <a:schemeClr val="lt1"/>
                </a:solidFill>
              </a:rPr>
              <a:t>—Windows</a:t>
            </a:r>
            <a:endParaRPr>
              <a:solidFill>
                <a:schemeClr val="lt1"/>
              </a:solidFill>
            </a:endParaRPr>
          </a:p>
        </p:txBody>
      </p:sp>
      <p:sp>
        <p:nvSpPr>
          <p:cNvPr id="286" name="Google Shape;286;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287" name="Google Shape;287;p3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88" name="Google Shape;288;p3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289" name="Google Shape;289;p34"/>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290" name="Google Shape;290;p34"/>
          <p:cNvPicPr preferRelativeResize="0"/>
          <p:nvPr/>
        </p:nvPicPr>
        <p:blipFill>
          <a:blip r:embed="rId3">
            <a:alphaModFix/>
          </a:blip>
          <a:stretch>
            <a:fillRect/>
          </a:stretch>
        </p:blipFill>
        <p:spPr>
          <a:xfrm>
            <a:off x="13347275" y="2756025"/>
            <a:ext cx="10157150" cy="3410075"/>
          </a:xfrm>
          <a:prstGeom prst="rect">
            <a:avLst/>
          </a:prstGeom>
          <a:noFill/>
          <a:ln>
            <a:noFill/>
          </a:ln>
        </p:spPr>
      </p:pic>
      <p:pic>
        <p:nvPicPr>
          <p:cNvPr id="291" name="Google Shape;291;p34"/>
          <p:cNvPicPr preferRelativeResize="0"/>
          <p:nvPr/>
        </p:nvPicPr>
        <p:blipFill>
          <a:blip r:embed="rId4">
            <a:alphaModFix/>
          </a:blip>
          <a:stretch>
            <a:fillRect/>
          </a:stretch>
        </p:blipFill>
        <p:spPr>
          <a:xfrm>
            <a:off x="1358200" y="2756025"/>
            <a:ext cx="11070349" cy="3410075"/>
          </a:xfrm>
          <a:prstGeom prst="rect">
            <a:avLst/>
          </a:prstGeom>
          <a:noFill/>
          <a:ln>
            <a:noFill/>
          </a:ln>
        </p:spPr>
      </p:pic>
      <p:pic>
        <p:nvPicPr>
          <p:cNvPr id="292" name="Google Shape;292;p34"/>
          <p:cNvPicPr preferRelativeResize="0"/>
          <p:nvPr/>
        </p:nvPicPr>
        <p:blipFill rotWithShape="1">
          <a:blip r:embed="rId5">
            <a:alphaModFix/>
          </a:blip>
          <a:srcRect b="0" l="0" r="0" t="0"/>
          <a:stretch/>
        </p:blipFill>
        <p:spPr>
          <a:xfrm>
            <a:off x="1395375" y="6451075"/>
            <a:ext cx="10996001" cy="3032100"/>
          </a:xfrm>
          <a:prstGeom prst="rect">
            <a:avLst/>
          </a:prstGeom>
          <a:noFill/>
          <a:ln>
            <a:noFill/>
          </a:ln>
        </p:spPr>
      </p:pic>
      <p:pic>
        <p:nvPicPr>
          <p:cNvPr id="293" name="Google Shape;293;p34"/>
          <p:cNvPicPr preferRelativeResize="0"/>
          <p:nvPr/>
        </p:nvPicPr>
        <p:blipFill rotWithShape="1">
          <a:blip r:embed="rId6">
            <a:alphaModFix/>
          </a:blip>
          <a:srcRect b="0" l="0" r="0" t="3725"/>
          <a:stretch/>
        </p:blipFill>
        <p:spPr>
          <a:xfrm>
            <a:off x="13347275" y="6314825"/>
            <a:ext cx="10157151" cy="3168350"/>
          </a:xfrm>
          <a:prstGeom prst="rect">
            <a:avLst/>
          </a:prstGeom>
          <a:noFill/>
          <a:ln>
            <a:noFill/>
          </a:ln>
        </p:spPr>
      </p:pic>
      <p:pic>
        <p:nvPicPr>
          <p:cNvPr id="294" name="Google Shape;294;p34"/>
          <p:cNvPicPr preferRelativeResize="0"/>
          <p:nvPr/>
        </p:nvPicPr>
        <p:blipFill>
          <a:blip r:embed="rId7">
            <a:alphaModFix/>
          </a:blip>
          <a:stretch>
            <a:fillRect/>
          </a:stretch>
        </p:blipFill>
        <p:spPr>
          <a:xfrm>
            <a:off x="6531600" y="9744550"/>
            <a:ext cx="12134850" cy="3105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5"/>
          <p:cNvPicPr preferRelativeResize="0"/>
          <p:nvPr/>
        </p:nvPicPr>
        <p:blipFill rotWithShape="1">
          <a:blip r:embed="rId3">
            <a:alphaModFix/>
          </a:blip>
          <a:srcRect b="2407" l="0" r="0" t="2417"/>
          <a:stretch/>
        </p:blipFill>
        <p:spPr>
          <a:xfrm>
            <a:off x="731334" y="773067"/>
            <a:ext cx="22914824" cy="12246447"/>
          </a:xfrm>
          <a:prstGeom prst="rect">
            <a:avLst/>
          </a:prstGeom>
          <a:noFill/>
          <a:ln>
            <a:noFill/>
          </a:ln>
        </p:spPr>
      </p:pic>
      <p:sp>
        <p:nvSpPr>
          <p:cNvPr id="300" name="Google Shape;300;p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01" name="Google Shape;301;p3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b="1" lang="en-US" sz="12000">
                <a:solidFill>
                  <a:srgbClr val="F7EF6A"/>
                </a:solidFill>
              </a:rPr>
              <a:t>Apache</a:t>
            </a:r>
            <a:r>
              <a:rPr b="1" lang="en-US" sz="12000">
                <a:solidFill>
                  <a:srgbClr val="F7EF6A"/>
                </a:solidFill>
              </a:rPr>
              <a:t> Logs</a:t>
            </a:r>
            <a:endParaRPr b="1" sz="12000">
              <a:solidFill>
                <a:srgbClr val="F7EF6A"/>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02" name="Google Shape;302;p3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ppt_w</p:attrName>
                                        </p:attrNameLst>
                                      </p:cBhvr>
                                      <p:tavLst>
                                        <p:tav fmla="" tm="0">
                                          <p:val>
                                            <p:strVal val="0"/>
                                          </p:val>
                                        </p:tav>
                                        <p:tav fmla="" tm="100000">
                                          <p:val>
                                            <p:strVal val="#ppt_w"/>
                                          </p:val>
                                        </p:tav>
                                      </p:tavLst>
                                    </p:anim>
                                    <p:anim calcmode="lin" valueType="num">
                                      <p:cBhvr additive="base">
                                        <p:cTn dur="1000"/>
                                        <p:tgtEl>
                                          <p:spTgt spid="3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2716"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Reports—Apache</a:t>
            </a:r>
            <a:endParaRPr>
              <a:solidFill>
                <a:schemeClr val="lt1"/>
              </a:solidFill>
            </a:endParaRPr>
          </a:p>
        </p:txBody>
      </p:sp>
      <p:sp>
        <p:nvSpPr>
          <p:cNvPr id="308" name="Google Shape;308;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09" name="Google Shape;309;p36"/>
          <p:cNvSpPr txBox="1"/>
          <p:nvPr>
            <p:ph idx="3" type="body"/>
          </p:nvPr>
        </p:nvSpPr>
        <p:spPr>
          <a:xfrm>
            <a:off x="366300" y="238785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reports: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0" name="Google Shape;310;p36"/>
          <p:cNvGraphicFramePr/>
          <p:nvPr/>
        </p:nvGraphicFramePr>
        <p:xfrm>
          <a:off x="1099713" y="3530750"/>
          <a:ext cx="3000000" cy="3000000"/>
        </p:xfrm>
        <a:graphic>
          <a:graphicData uri="http://schemas.openxmlformats.org/drawingml/2006/table">
            <a:tbl>
              <a:tblPr>
                <a:noFill/>
                <a:tableStyleId>{135DF8D4-910D-425B-AE60-01866717AC5A}</a:tableStyleId>
              </a:tblPr>
              <a:tblGrid>
                <a:gridCol w="10878550"/>
                <a:gridCol w="10878550"/>
              </a:tblGrid>
              <a:tr h="38100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tc>
              </a:tr>
              <a:tr h="853400">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VSI HTTP methods and count</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4400">
                          <a:solidFill>
                            <a:schemeClr val="lt1"/>
                          </a:solidFill>
                          <a:latin typeface="Roboto"/>
                          <a:ea typeface="Roboto"/>
                          <a:cs typeface="Roboto"/>
                          <a:sym typeface="Roboto"/>
                        </a:rPr>
                        <a:t>Table of different HTTP methods used</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pic>
        <p:nvPicPr>
          <p:cNvPr id="311" name="Google Shape;311;p36"/>
          <p:cNvPicPr preferRelativeResize="0"/>
          <p:nvPr/>
        </p:nvPicPr>
        <p:blipFill>
          <a:blip r:embed="rId3">
            <a:alphaModFix/>
          </a:blip>
          <a:stretch>
            <a:fillRect/>
          </a:stretch>
        </p:blipFill>
        <p:spPr>
          <a:xfrm>
            <a:off x="2893469" y="6026000"/>
            <a:ext cx="19146582" cy="692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Table of Contents</a:t>
            </a:r>
            <a:endParaRPr>
              <a:solidFill>
                <a:schemeClr val="lt1"/>
              </a:solidFill>
            </a:endParaRPr>
          </a:p>
        </p:txBody>
      </p:sp>
      <p:sp>
        <p:nvSpPr>
          <p:cNvPr id="134" name="Google Shape;134;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solidFill>
                  <a:schemeClr val="lt1"/>
                </a:solidFill>
              </a:rPr>
              <a:t>This document contains the following resources:</a:t>
            </a:r>
            <a:r>
              <a:rPr lang="en-US"/>
              <a:t> </a:t>
            </a:r>
            <a:endParaRPr/>
          </a:p>
        </p:txBody>
      </p:sp>
      <p:sp>
        <p:nvSpPr>
          <p:cNvPr id="135" name="Google Shape;135;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36" name="Google Shape;136;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37" name="Google Shape;137;p19"/>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lnSpcReduction="20000"/>
          </a:bodyPr>
          <a:lstStyle/>
          <a:p>
            <a:pPr indent="0" lvl="0" marL="0" rtl="0" algn="l">
              <a:spcBef>
                <a:spcPts val="0"/>
              </a:spcBef>
              <a:spcAft>
                <a:spcPts val="0"/>
              </a:spcAft>
              <a:buNone/>
            </a:pPr>
            <a:r>
              <a:rPr b="1" lang="en-US" sz="4900"/>
              <a:t>Monitoring Environment </a:t>
            </a:r>
            <a:endParaRPr b="1" sz="4900"/>
          </a:p>
          <a:p>
            <a:pPr indent="-558800" lvl="0" marL="457200" rtl="0" algn="l">
              <a:spcBef>
                <a:spcPts val="3200"/>
              </a:spcBef>
              <a:spcAft>
                <a:spcPts val="0"/>
              </a:spcAft>
              <a:buSzPts val="5200"/>
              <a:buChar char="❖"/>
            </a:pPr>
            <a:r>
              <a:rPr b="1" lang="en-US" sz="5200"/>
              <a:t>Splunk</a:t>
            </a:r>
            <a:endParaRPr b="1" sz="5200"/>
          </a:p>
          <a:p>
            <a:pPr indent="0" lvl="0" marL="0" rtl="0" algn="l">
              <a:spcBef>
                <a:spcPts val="3200"/>
              </a:spcBef>
              <a:spcAft>
                <a:spcPts val="0"/>
              </a:spcAft>
              <a:buNone/>
            </a:pPr>
            <a:r>
              <a:t/>
            </a:r>
            <a:endParaRPr b="1" sz="5200"/>
          </a:p>
          <a:p>
            <a:pPr indent="0" lvl="0" marL="0" rtl="0" algn="l">
              <a:spcBef>
                <a:spcPts val="3200"/>
              </a:spcBef>
              <a:spcAft>
                <a:spcPts val="3200"/>
              </a:spcAft>
              <a:buNone/>
            </a:pPr>
            <a:r>
              <a:t/>
            </a:r>
            <a:endParaRPr b="1" sz="5200"/>
          </a:p>
        </p:txBody>
      </p:sp>
      <p:sp>
        <p:nvSpPr>
          <p:cNvPr id="138" name="Google Shape;138;p19"/>
          <p:cNvSpPr txBox="1"/>
          <p:nvPr>
            <p:ph idx="4" type="subTitle"/>
          </p:nvPr>
        </p:nvSpPr>
        <p:spPr>
          <a:xfrm>
            <a:off x="9320372" y="5167540"/>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t>Attack Analysis</a:t>
            </a:r>
            <a:endParaRPr b="1" sz="4900"/>
          </a:p>
          <a:p>
            <a:pPr indent="-539750" lvl="0" marL="457200" rtl="0" algn="l">
              <a:spcBef>
                <a:spcPts val="3200"/>
              </a:spcBef>
              <a:spcAft>
                <a:spcPts val="0"/>
              </a:spcAft>
              <a:buSzPts val="4900"/>
              <a:buChar char="❖"/>
            </a:pPr>
            <a:r>
              <a:rPr b="1" lang="en-US" sz="4900"/>
              <a:t>Windows Logs</a:t>
            </a:r>
            <a:endParaRPr b="1" sz="4900"/>
          </a:p>
          <a:p>
            <a:pPr indent="-539750" lvl="0" marL="457200" rtl="0" algn="l">
              <a:spcBef>
                <a:spcPts val="0"/>
              </a:spcBef>
              <a:spcAft>
                <a:spcPts val="0"/>
              </a:spcAft>
              <a:buSzPts val="4900"/>
              <a:buChar char="❖"/>
            </a:pPr>
            <a:r>
              <a:rPr b="1" lang="en-US" sz="4900"/>
              <a:t>Apache Logs</a:t>
            </a:r>
            <a:endParaRPr b="1" sz="4900"/>
          </a:p>
          <a:p>
            <a:pPr indent="0" lvl="0" marL="457200" rtl="0" algn="l">
              <a:spcBef>
                <a:spcPts val="3200"/>
              </a:spcBef>
              <a:spcAft>
                <a:spcPts val="0"/>
              </a:spcAft>
              <a:buNone/>
            </a:pPr>
            <a:r>
              <a:t/>
            </a:r>
            <a:endParaRPr b="1" sz="4900"/>
          </a:p>
          <a:p>
            <a:pPr indent="0" lvl="0" marL="0" rtl="0" algn="l">
              <a:spcBef>
                <a:spcPts val="3200"/>
              </a:spcBef>
              <a:spcAft>
                <a:spcPts val="3200"/>
              </a:spcAft>
              <a:buNone/>
            </a:pPr>
            <a:r>
              <a:t/>
            </a:r>
            <a:endParaRPr b="1" sz="4900"/>
          </a:p>
        </p:txBody>
      </p:sp>
      <p:sp>
        <p:nvSpPr>
          <p:cNvPr id="139" name="Google Shape;139;p19"/>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t>Project Summary &amp; Future Mitigations</a:t>
            </a:r>
            <a:endParaRPr b="1" sz="4900"/>
          </a:p>
          <a:p>
            <a:pPr indent="0" lvl="0" marL="0" rtl="0" algn="l">
              <a:spcBef>
                <a:spcPts val="3200"/>
              </a:spcBef>
              <a:spcAft>
                <a:spcPts val="3200"/>
              </a:spcAft>
              <a:buNone/>
            </a:pPr>
            <a:r>
              <a:t/>
            </a:r>
            <a:endParaRPr b="1" sz="4900"/>
          </a:p>
        </p:txBody>
      </p:sp>
      <p:pic>
        <p:nvPicPr>
          <p:cNvPr id="140" name="Google Shape;140;p19"/>
          <p:cNvPicPr preferRelativeResize="0"/>
          <p:nvPr/>
        </p:nvPicPr>
        <p:blipFill>
          <a:blip r:embed="rId3">
            <a:alphaModFix/>
          </a:blip>
          <a:stretch>
            <a:fillRect/>
          </a:stretch>
        </p:blipFill>
        <p:spPr>
          <a:xfrm>
            <a:off x="2384072" y="8841025"/>
            <a:ext cx="2089262" cy="2089262"/>
          </a:xfrm>
          <a:prstGeom prst="rect">
            <a:avLst/>
          </a:prstGeom>
          <a:noFill/>
          <a:ln>
            <a:noFill/>
          </a:ln>
        </p:spPr>
      </p:pic>
      <p:pic>
        <p:nvPicPr>
          <p:cNvPr id="141" name="Google Shape;141;p19"/>
          <p:cNvPicPr preferRelativeResize="0"/>
          <p:nvPr/>
        </p:nvPicPr>
        <p:blipFill>
          <a:blip r:embed="rId4">
            <a:alphaModFix/>
          </a:blip>
          <a:stretch>
            <a:fillRect/>
          </a:stretch>
        </p:blipFill>
        <p:spPr>
          <a:xfrm>
            <a:off x="17563126" y="8611439"/>
            <a:ext cx="4714575" cy="2548411"/>
          </a:xfrm>
          <a:prstGeom prst="rect">
            <a:avLst/>
          </a:prstGeom>
          <a:noFill/>
          <a:ln>
            <a:noFill/>
          </a:ln>
        </p:spPr>
      </p:pic>
      <p:pic>
        <p:nvPicPr>
          <p:cNvPr id="142" name="Google Shape;142;p19"/>
          <p:cNvPicPr preferRelativeResize="0"/>
          <p:nvPr/>
        </p:nvPicPr>
        <p:blipFill>
          <a:blip r:embed="rId5">
            <a:alphaModFix/>
          </a:blip>
          <a:stretch>
            <a:fillRect/>
          </a:stretch>
        </p:blipFill>
        <p:spPr>
          <a:xfrm>
            <a:off x="11144222" y="8841013"/>
            <a:ext cx="2089265" cy="20892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Clr>
                <a:schemeClr val="dk1"/>
              </a:buClr>
              <a:buSzPts val="990"/>
              <a:buFont typeface="Arial"/>
              <a:buNone/>
            </a:pPr>
            <a:r>
              <a:rPr lang="en-US">
                <a:solidFill>
                  <a:schemeClr val="lt1"/>
                </a:solidFill>
              </a:rPr>
              <a:t>Reports—Apache</a:t>
            </a:r>
            <a:endParaRPr/>
          </a:p>
        </p:txBody>
      </p:sp>
      <p:sp>
        <p:nvSpPr>
          <p:cNvPr id="318" name="Google Shape;318;p3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t/>
            </a:r>
            <a:endParaRPr/>
          </a:p>
        </p:txBody>
      </p:sp>
      <p:sp>
        <p:nvSpPr>
          <p:cNvPr id="319" name="Google Shape;319;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20" name="Google Shape;320;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21" name="Google Shape;321;p37"/>
          <p:cNvSpPr txBox="1"/>
          <p:nvPr>
            <p:ph idx="3" type="body"/>
          </p:nvPr>
        </p:nvSpPr>
        <p:spPr>
          <a:xfrm>
            <a:off x="569800" y="2055300"/>
            <a:ext cx="23504400" cy="10898700"/>
          </a:xfrm>
          <a:prstGeom prst="rect">
            <a:avLst/>
          </a:prstGeom>
        </p:spPr>
        <p:txBody>
          <a:bodyPr anchorCtr="0" anchor="t" bIns="2437975" lIns="1219000" spcFirstLastPara="1" rIns="1219000" wrap="square" tIns="0">
            <a:normAutofit/>
          </a:bodyPr>
          <a:lstStyle/>
          <a:p>
            <a:pPr indent="0" lvl="0" marL="0" rtl="0" algn="ctr">
              <a:lnSpc>
                <a:spcPct val="100000"/>
              </a:lnSpc>
              <a:spcBef>
                <a:spcPts val="0"/>
              </a:spcBef>
              <a:spcAft>
                <a:spcPts val="0"/>
              </a:spcAft>
              <a:buNone/>
            </a:pPr>
            <a:r>
              <a:t/>
            </a:r>
            <a:endParaRPr sz="4400">
              <a:solidFill>
                <a:schemeClr val="lt1"/>
              </a:solidFill>
            </a:endParaRPr>
          </a:p>
          <a:p>
            <a:pPr indent="0" lvl="0" marL="0" rtl="0" algn="ctr">
              <a:lnSpc>
                <a:spcPct val="100000"/>
              </a:lnSpc>
              <a:spcBef>
                <a:spcPts val="0"/>
              </a:spcBef>
              <a:spcAft>
                <a:spcPts val="0"/>
              </a:spcAft>
              <a:buNone/>
            </a:pPr>
            <a:r>
              <a:t/>
            </a:r>
            <a:endParaRPr sz="44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2100"/>
              </a:spcBef>
              <a:spcAft>
                <a:spcPts val="0"/>
              </a:spcAft>
              <a:buNone/>
            </a:pPr>
            <a:r>
              <a:rPr lang="en-US"/>
              <a:t>VSI count of each HTTP response code</a:t>
            </a:r>
            <a:endParaRPr/>
          </a:p>
          <a:p>
            <a:pPr indent="0" lvl="0" marL="0" rtl="0" algn="l">
              <a:spcBef>
                <a:spcPts val="2100"/>
              </a:spcBef>
              <a:spcAft>
                <a:spcPts val="2100"/>
              </a:spcAft>
              <a:buNone/>
            </a:pPr>
            <a:r>
              <a:rPr lang="en-US"/>
              <a:t>Table and coun</a:t>
            </a:r>
            <a:endParaRPr>
              <a:solidFill>
                <a:schemeClr val="lt1"/>
              </a:solidFill>
            </a:endParaRPr>
          </a:p>
        </p:txBody>
      </p:sp>
      <p:graphicFrame>
        <p:nvGraphicFramePr>
          <p:cNvPr id="322" name="Google Shape;322;p37"/>
          <p:cNvGraphicFramePr/>
          <p:nvPr/>
        </p:nvGraphicFramePr>
        <p:xfrm>
          <a:off x="728650" y="2001325"/>
          <a:ext cx="3000000" cy="3000000"/>
        </p:xfrm>
        <a:graphic>
          <a:graphicData uri="http://schemas.openxmlformats.org/drawingml/2006/table">
            <a:tbl>
              <a:tblPr>
                <a:noFill/>
                <a:tableStyleId>{135DF8D4-910D-425B-AE60-01866717AC5A}</a:tableStyleId>
              </a:tblPr>
              <a:tblGrid>
                <a:gridCol w="11582275"/>
                <a:gridCol w="10890375"/>
              </a:tblGrid>
              <a:tr h="381000">
                <a:tc>
                  <a:txBody>
                    <a:bodyPr/>
                    <a:lstStyle/>
                    <a:p>
                      <a:pPr indent="0" lvl="0" marL="0" rtl="0" algn="ctr">
                        <a:spcBef>
                          <a:spcPts val="0"/>
                        </a:spcBef>
                        <a:spcAft>
                          <a:spcPts val="0"/>
                        </a:spcAft>
                        <a:buClr>
                          <a:schemeClr val="dk1"/>
                        </a:buClr>
                        <a:buSzPts val="1100"/>
                        <a:buFont typeface="Arial"/>
                        <a:buNone/>
                      </a:pPr>
                      <a:r>
                        <a:rPr b="1" lang="en-US" sz="4400">
                          <a:solidFill>
                            <a:schemeClr val="lt1"/>
                          </a:solidFill>
                          <a:latin typeface="Roboto"/>
                          <a:ea typeface="Roboto"/>
                          <a:cs typeface="Roboto"/>
                          <a:sym typeface="Roboto"/>
                        </a:rPr>
                        <a:t>Report Name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VSI top 10 Domains that referred websites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Top 10 referred domain website</a:t>
                      </a:r>
                      <a:endParaRPr/>
                    </a:p>
                  </a:txBody>
                  <a:tcPr marT="91425" marB="91425" marR="91425" marL="91425"/>
                </a:tc>
              </a:tr>
            </a:tbl>
          </a:graphicData>
        </a:graphic>
      </p:graphicFrame>
      <p:pic>
        <p:nvPicPr>
          <p:cNvPr id="323" name="Google Shape;323;p37"/>
          <p:cNvPicPr preferRelativeResize="0"/>
          <p:nvPr/>
        </p:nvPicPr>
        <p:blipFill rotWithShape="1">
          <a:blip r:embed="rId3">
            <a:alphaModFix amt="90000"/>
          </a:blip>
          <a:srcRect b="2780" l="0" r="0" t="0"/>
          <a:stretch/>
        </p:blipFill>
        <p:spPr>
          <a:xfrm>
            <a:off x="557625" y="4566362"/>
            <a:ext cx="22472651" cy="81728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Images of Reports—Apache</a:t>
            </a:r>
            <a:endParaRPr>
              <a:solidFill>
                <a:schemeClr val="lt1"/>
              </a:solidFill>
            </a:endParaRPr>
          </a:p>
        </p:txBody>
      </p:sp>
      <p:sp>
        <p:nvSpPr>
          <p:cNvPr id="330" name="Google Shape;330;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31" name="Google Shape;331;p38"/>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332" name="Google Shape;332;p38"/>
          <p:cNvPicPr preferRelativeResize="0"/>
          <p:nvPr/>
        </p:nvPicPr>
        <p:blipFill rotWithShape="1">
          <a:blip r:embed="rId3">
            <a:alphaModFix amt="94000"/>
          </a:blip>
          <a:srcRect b="-19209" l="0" r="0" t="-8341"/>
          <a:stretch/>
        </p:blipFill>
        <p:spPr>
          <a:xfrm>
            <a:off x="830400" y="6448850"/>
            <a:ext cx="22734800" cy="6702018"/>
          </a:xfrm>
          <a:prstGeom prst="rect">
            <a:avLst/>
          </a:prstGeom>
          <a:noFill/>
          <a:ln>
            <a:noFill/>
          </a:ln>
        </p:spPr>
      </p:pic>
      <p:graphicFrame>
        <p:nvGraphicFramePr>
          <p:cNvPr id="333" name="Google Shape;333;p38"/>
          <p:cNvGraphicFramePr/>
          <p:nvPr/>
        </p:nvGraphicFramePr>
        <p:xfrm>
          <a:off x="830400" y="3139575"/>
          <a:ext cx="3000000" cy="3000000"/>
        </p:xfrm>
        <a:graphic>
          <a:graphicData uri="http://schemas.openxmlformats.org/drawingml/2006/table">
            <a:tbl>
              <a:tblPr>
                <a:noFill/>
                <a:tableStyleId>{135DF8D4-910D-425B-AE60-01866717AC5A}</a:tableStyleId>
              </a:tblPr>
              <a:tblGrid>
                <a:gridCol w="11236325"/>
                <a:gridCol w="11236325"/>
              </a:tblGrid>
              <a:tr h="381000">
                <a:tc>
                  <a:txBody>
                    <a:bodyPr/>
                    <a:lstStyle/>
                    <a:p>
                      <a:pPr indent="0" lvl="0" marL="0" rtl="0" algn="ctr">
                        <a:spcBef>
                          <a:spcPts val="0"/>
                        </a:spcBef>
                        <a:spcAft>
                          <a:spcPts val="0"/>
                        </a:spcAft>
                        <a:buClr>
                          <a:schemeClr val="dk1"/>
                        </a:buClr>
                        <a:buSzPts val="1100"/>
                        <a:buFont typeface="Arial"/>
                        <a:buNone/>
                      </a:pPr>
                      <a:r>
                        <a:rPr b="1" lang="en-US" sz="4400">
                          <a:solidFill>
                            <a:schemeClr val="lt1"/>
                          </a:solidFill>
                          <a:latin typeface="Roboto"/>
                          <a:ea typeface="Roboto"/>
                          <a:cs typeface="Roboto"/>
                          <a:sym typeface="Roboto"/>
                        </a:rPr>
                        <a:t>Report Name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sz="4400">
                          <a:solidFill>
                            <a:schemeClr val="lt1"/>
                          </a:solidFill>
                          <a:latin typeface="Roboto"/>
                          <a:ea typeface="Roboto"/>
                          <a:cs typeface="Roboto"/>
                          <a:sym typeface="Roboto"/>
                        </a:rPr>
                        <a:t>Report </a:t>
                      </a:r>
                      <a:r>
                        <a:rPr b="1" lang="en-US" sz="4400">
                          <a:solidFill>
                            <a:schemeClr val="lt1"/>
                          </a:solidFill>
                          <a:latin typeface="Roboto"/>
                          <a:ea typeface="Roboto"/>
                          <a:cs typeface="Roboto"/>
                          <a:sym typeface="Roboto"/>
                        </a:rPr>
                        <a:t>Description</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VSI count of each HTTP response code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4400">
                          <a:solidFill>
                            <a:schemeClr val="lt1"/>
                          </a:solidFill>
                          <a:latin typeface="Roboto"/>
                          <a:ea typeface="Roboto"/>
                          <a:cs typeface="Roboto"/>
                          <a:sym typeface="Roboto"/>
                        </a:rPr>
                        <a:t>Table and count of HTTP response code</a:t>
                      </a:r>
                      <a:endParaRPr sz="4400">
                        <a:solidFill>
                          <a:schemeClr val="lt1"/>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type="title"/>
          </p:nvPr>
        </p:nvSpPr>
        <p:spPr>
          <a:xfrm>
            <a:off x="-46766"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Alerts—Apache</a:t>
            </a:r>
            <a:endParaRPr>
              <a:solidFill>
                <a:schemeClr val="lt1"/>
              </a:solidFill>
            </a:endParaRPr>
          </a:p>
        </p:txBody>
      </p:sp>
      <p:sp>
        <p:nvSpPr>
          <p:cNvPr id="339" name="Google Shape;339;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40" name="Google Shape;340;p39"/>
          <p:cNvSpPr txBox="1"/>
          <p:nvPr>
            <p:ph idx="3" type="body"/>
          </p:nvPr>
        </p:nvSpPr>
        <p:spPr>
          <a:xfrm>
            <a:off x="1262325" y="192465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alerts: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41" name="Google Shape;341;p39"/>
          <p:cNvGraphicFramePr/>
          <p:nvPr/>
        </p:nvGraphicFramePr>
        <p:xfrm>
          <a:off x="2203313" y="3032050"/>
          <a:ext cx="3000000" cy="3000000"/>
        </p:xfrm>
        <a:graphic>
          <a:graphicData uri="http://schemas.openxmlformats.org/drawingml/2006/table">
            <a:tbl>
              <a:tblPr>
                <a:noFill/>
                <a:tableStyleId>{135DF8D4-910D-425B-AE60-01866717AC5A}</a:tableStyleId>
              </a:tblPr>
              <a:tblGrid>
                <a:gridCol w="5163375"/>
                <a:gridCol w="6324275"/>
                <a:gridCol w="4626125"/>
                <a:gridCol w="4539725"/>
              </a:tblGrid>
              <a:tr h="118935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7395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threshold has been reached from any country but US</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Baseline and Threshold  is determined for hourly </a:t>
                      </a:r>
                      <a:r>
                        <a:rPr lang="en-US" sz="4400">
                          <a:solidFill>
                            <a:schemeClr val="lt1"/>
                          </a:solidFill>
                          <a:latin typeface="Roboto"/>
                          <a:ea typeface="Roboto"/>
                          <a:cs typeface="Roboto"/>
                          <a:sym typeface="Roboto"/>
                        </a:rPr>
                        <a:t>activity from any country besides USA</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00FF00"/>
                          </a:solidFill>
                          <a:latin typeface="Roboto"/>
                          <a:ea typeface="Roboto"/>
                          <a:cs typeface="Roboto"/>
                          <a:sym typeface="Roboto"/>
                        </a:rPr>
                        <a:t>112</a:t>
                      </a:r>
                      <a:endParaRPr sz="4400">
                        <a:solidFill>
                          <a:srgbClr val="00FF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FF0000"/>
                          </a:solidFill>
                          <a:latin typeface="Roboto"/>
                          <a:ea typeface="Roboto"/>
                          <a:cs typeface="Roboto"/>
                          <a:sym typeface="Roboto"/>
                        </a:rPr>
                        <a:t>140</a:t>
                      </a:r>
                      <a:endParaRPr sz="4400">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42" name="Google Shape;342;p39"/>
          <p:cNvSpPr txBox="1"/>
          <p:nvPr/>
        </p:nvSpPr>
        <p:spPr>
          <a:xfrm>
            <a:off x="2581500" y="7810050"/>
            <a:ext cx="19918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 </a:t>
            </a:r>
            <a:br>
              <a:rPr lang="en-US" sz="3000">
                <a:solidFill>
                  <a:schemeClr val="lt1"/>
                </a:solidFill>
              </a:rPr>
            </a:br>
            <a:r>
              <a:rPr lang="en-US" sz="4000">
                <a:solidFill>
                  <a:schemeClr val="lt1"/>
                </a:solidFill>
              </a:rPr>
              <a:t>Baseline : Expect at least 80-112 count international use per hour</a:t>
            </a:r>
            <a:endParaRPr sz="4000">
              <a:solidFill>
                <a:schemeClr val="lt1"/>
              </a:solidFill>
            </a:endParaRPr>
          </a:p>
          <a:p>
            <a:pPr indent="0" lvl="0" marL="0" rtl="0" algn="l">
              <a:spcBef>
                <a:spcPts val="0"/>
              </a:spcBef>
              <a:spcAft>
                <a:spcPts val="0"/>
              </a:spcAft>
              <a:buNone/>
            </a:pPr>
            <a:r>
              <a:rPr lang="en-US" sz="4000">
                <a:solidFill>
                  <a:schemeClr val="lt1"/>
                </a:solidFill>
              </a:rPr>
              <a:t>Threshold: Exceeding 140 transactions per hour would raise suspicions , given that our usual range is 80 - 112</a:t>
            </a:r>
            <a:endParaRPr sz="4000">
              <a:solidFill>
                <a:schemeClr val="lt1"/>
              </a:solidFill>
            </a:endParaRPr>
          </a:p>
        </p:txBody>
      </p:sp>
      <p:pic>
        <p:nvPicPr>
          <p:cNvPr id="343" name="Google Shape;343;p39"/>
          <p:cNvPicPr preferRelativeResize="0"/>
          <p:nvPr/>
        </p:nvPicPr>
        <p:blipFill>
          <a:blip r:embed="rId3">
            <a:alphaModFix/>
          </a:blip>
          <a:stretch>
            <a:fillRect/>
          </a:stretch>
        </p:blipFill>
        <p:spPr>
          <a:xfrm>
            <a:off x="2203325" y="10281300"/>
            <a:ext cx="18868298" cy="267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Alerts—Apache</a:t>
            </a:r>
            <a:endParaRPr>
              <a:solidFill>
                <a:schemeClr val="lt1"/>
              </a:solidFill>
            </a:endParaRPr>
          </a:p>
        </p:txBody>
      </p:sp>
      <p:sp>
        <p:nvSpPr>
          <p:cNvPr id="349" name="Google Shape;349;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50" name="Google Shape;350;p40"/>
          <p:cNvSpPr txBox="1"/>
          <p:nvPr>
            <p:ph idx="3" type="body"/>
          </p:nvPr>
        </p:nvSpPr>
        <p:spPr>
          <a:xfrm>
            <a:off x="359400" y="1623675"/>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lt1"/>
                </a:solidFill>
              </a:rPr>
              <a:t>Designed the following alerts:</a:t>
            </a:r>
            <a:endParaRPr sz="4400">
              <a:solidFill>
                <a:schemeClr val="lt1"/>
              </a:solidFill>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51" name="Google Shape;351;p40"/>
          <p:cNvGraphicFramePr/>
          <p:nvPr/>
        </p:nvGraphicFramePr>
        <p:xfrm>
          <a:off x="1310188" y="2962400"/>
          <a:ext cx="3000000" cy="3000000"/>
        </p:xfrm>
        <a:graphic>
          <a:graphicData uri="http://schemas.openxmlformats.org/drawingml/2006/table">
            <a:tbl>
              <a:tblPr>
                <a:noFill/>
                <a:tableStyleId>{135DF8D4-910D-425B-AE60-01866717AC5A}</a:tableStyleId>
              </a:tblPr>
              <a:tblGrid>
                <a:gridCol w="4321375"/>
                <a:gridCol w="8363050"/>
                <a:gridCol w="4943700"/>
                <a:gridCol w="4128975"/>
              </a:tblGrid>
              <a:tr h="764150">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Name</a:t>
                      </a:r>
                      <a:endParaRPr b="1" sz="4400">
                        <a:solidFill>
                          <a:schemeClr val="lt1"/>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a:t>
                      </a:r>
                      <a:r>
                        <a:rPr b="1" lang="en-US" sz="4400">
                          <a:solidFill>
                            <a:schemeClr val="lt1"/>
                          </a:solidFill>
                          <a:latin typeface="Roboto"/>
                          <a:ea typeface="Roboto"/>
                          <a:cs typeface="Roboto"/>
                          <a:sym typeface="Roboto"/>
                        </a:rPr>
                        <a:t>Description</a:t>
                      </a:r>
                      <a:endParaRPr b="1" sz="4400">
                        <a:solidFill>
                          <a:schemeClr val="lt1"/>
                        </a:solidFill>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Baseline</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solidFill>
                            <a:schemeClr val="lt1"/>
                          </a:solidFill>
                          <a:latin typeface="Roboto"/>
                          <a:ea typeface="Roboto"/>
                          <a:cs typeface="Roboto"/>
                          <a:sym typeface="Roboto"/>
                        </a:rPr>
                        <a:t>Alert Threshold</a:t>
                      </a:r>
                      <a:endParaRPr b="1" sz="4400">
                        <a:solidFill>
                          <a:schemeClr val="lt1"/>
                        </a:solidFill>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55400">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VSI HTTP POST threshold</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chemeClr val="lt1"/>
                          </a:solidFill>
                          <a:latin typeface="Roboto"/>
                          <a:ea typeface="Roboto"/>
                          <a:cs typeface="Roboto"/>
                          <a:sym typeface="Roboto"/>
                        </a:rPr>
                        <a:t>Determine an appropriate threshold and baseline of the HTTP Post Method for </a:t>
                      </a:r>
                      <a:r>
                        <a:rPr lang="en-US" sz="4400">
                          <a:solidFill>
                            <a:schemeClr val="lt1"/>
                          </a:solidFill>
                          <a:latin typeface="Roboto"/>
                          <a:ea typeface="Roboto"/>
                          <a:cs typeface="Roboto"/>
                          <a:sym typeface="Roboto"/>
                        </a:rPr>
                        <a:t>hourly</a:t>
                      </a:r>
                      <a:r>
                        <a:rPr lang="en-US" sz="4400">
                          <a:solidFill>
                            <a:schemeClr val="lt1"/>
                          </a:solidFill>
                          <a:latin typeface="Roboto"/>
                          <a:ea typeface="Roboto"/>
                          <a:cs typeface="Roboto"/>
                          <a:sym typeface="Roboto"/>
                        </a:rPr>
                        <a:t> count </a:t>
                      </a:r>
                      <a:endParaRPr sz="4400">
                        <a:solidFill>
                          <a:schemeClr val="lt1"/>
                        </a:solidFill>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00FF00"/>
                          </a:solidFill>
                          <a:latin typeface="Roboto"/>
                          <a:ea typeface="Roboto"/>
                          <a:cs typeface="Roboto"/>
                          <a:sym typeface="Roboto"/>
                        </a:rPr>
                        <a:t>2</a:t>
                      </a:r>
                      <a:endParaRPr sz="4400">
                        <a:solidFill>
                          <a:srgbClr val="00FF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solidFill>
                            <a:srgbClr val="FF0000"/>
                          </a:solidFill>
                          <a:latin typeface="Roboto"/>
                          <a:ea typeface="Roboto"/>
                          <a:cs typeface="Roboto"/>
                          <a:sym typeface="Roboto"/>
                        </a:rPr>
                        <a:t>4</a:t>
                      </a:r>
                      <a:endParaRPr sz="4400">
                        <a:solidFill>
                          <a:srgbClr val="FF0000"/>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2" name="Google Shape;352;p40"/>
          <p:cNvSpPr txBox="1"/>
          <p:nvPr/>
        </p:nvSpPr>
        <p:spPr>
          <a:xfrm>
            <a:off x="2753500" y="7136225"/>
            <a:ext cx="172095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solidFill>
                  <a:schemeClr val="lt1"/>
                </a:solidFill>
              </a:rPr>
              <a:t>JUSTIFICATION:</a:t>
            </a:r>
            <a:br>
              <a:rPr b="1" lang="en-US" sz="4200">
                <a:solidFill>
                  <a:schemeClr val="lt1"/>
                </a:solidFill>
              </a:rPr>
            </a:br>
            <a:r>
              <a:rPr lang="en-US" sz="4000">
                <a:solidFill>
                  <a:schemeClr val="lt1"/>
                </a:solidFill>
              </a:rPr>
              <a:t>Baseline: We expected between 0-3 </a:t>
            </a:r>
            <a:r>
              <a:rPr lang="en-US" sz="4000">
                <a:solidFill>
                  <a:schemeClr val="lt1"/>
                </a:solidFill>
              </a:rPr>
              <a:t>events per hour.</a:t>
            </a:r>
            <a:r>
              <a:rPr lang="en-US" sz="4000">
                <a:solidFill>
                  <a:schemeClr val="lt1"/>
                </a:solidFill>
              </a:rPr>
              <a:t> </a:t>
            </a:r>
            <a:endParaRPr sz="4000">
              <a:solidFill>
                <a:schemeClr val="lt1"/>
              </a:solidFill>
            </a:endParaRPr>
          </a:p>
          <a:p>
            <a:pPr indent="0" lvl="0" marL="0" rtl="0" algn="l">
              <a:spcBef>
                <a:spcPts val="0"/>
              </a:spcBef>
              <a:spcAft>
                <a:spcPts val="0"/>
              </a:spcAft>
              <a:buNone/>
            </a:pPr>
            <a:r>
              <a:rPr lang="en-US" sz="4000">
                <a:solidFill>
                  <a:schemeClr val="lt1"/>
                </a:solidFill>
              </a:rPr>
              <a:t>Threshold: Exceeding more than 4 </a:t>
            </a:r>
            <a:r>
              <a:rPr b="1" lang="en-US" sz="4000">
                <a:solidFill>
                  <a:schemeClr val="lt1"/>
                </a:solidFill>
              </a:rPr>
              <a:t>POST</a:t>
            </a:r>
            <a:r>
              <a:rPr lang="en-US" sz="4000">
                <a:solidFill>
                  <a:schemeClr val="lt1"/>
                </a:solidFill>
              </a:rPr>
              <a:t> usage , would  trigger </a:t>
            </a:r>
            <a:r>
              <a:rPr lang="en-US" sz="4000">
                <a:solidFill>
                  <a:schemeClr val="lt1"/>
                </a:solidFill>
              </a:rPr>
              <a:t>suspicion</a:t>
            </a:r>
            <a:r>
              <a:rPr lang="en-US" sz="4000">
                <a:solidFill>
                  <a:schemeClr val="lt1"/>
                </a:solidFill>
              </a:rPr>
              <a:t>  </a:t>
            </a:r>
            <a:endParaRPr sz="4000">
              <a:solidFill>
                <a:schemeClr val="lt1"/>
              </a:solidFill>
            </a:endParaRPr>
          </a:p>
        </p:txBody>
      </p:sp>
      <p:pic>
        <p:nvPicPr>
          <p:cNvPr id="353" name="Google Shape;353;p40"/>
          <p:cNvPicPr preferRelativeResize="0"/>
          <p:nvPr/>
        </p:nvPicPr>
        <p:blipFill>
          <a:blip r:embed="rId3">
            <a:alphaModFix/>
          </a:blip>
          <a:stretch>
            <a:fillRect/>
          </a:stretch>
        </p:blipFill>
        <p:spPr>
          <a:xfrm>
            <a:off x="1520825" y="9674250"/>
            <a:ext cx="21992718" cy="2942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Dashboards—Apache</a:t>
            </a:r>
            <a:endParaRPr>
              <a:solidFill>
                <a:schemeClr val="lt1"/>
              </a:solidFill>
            </a:endParaRPr>
          </a:p>
        </p:txBody>
      </p:sp>
      <p:sp>
        <p:nvSpPr>
          <p:cNvPr id="360" name="Google Shape;360;p4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61" name="Google Shape;361;p41"/>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62" name="Google Shape;362;p4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3" name="Google Shape;363;p41"/>
          <p:cNvPicPr preferRelativeResize="0"/>
          <p:nvPr/>
        </p:nvPicPr>
        <p:blipFill>
          <a:blip r:embed="rId3">
            <a:alphaModFix/>
          </a:blip>
          <a:stretch>
            <a:fillRect/>
          </a:stretch>
        </p:blipFill>
        <p:spPr>
          <a:xfrm>
            <a:off x="2471575" y="2427150"/>
            <a:ext cx="18748527" cy="4575346"/>
          </a:xfrm>
          <a:prstGeom prst="rect">
            <a:avLst/>
          </a:prstGeom>
          <a:noFill/>
          <a:ln>
            <a:noFill/>
          </a:ln>
        </p:spPr>
      </p:pic>
      <p:pic>
        <p:nvPicPr>
          <p:cNvPr id="364" name="Google Shape;364;p41"/>
          <p:cNvPicPr preferRelativeResize="0"/>
          <p:nvPr/>
        </p:nvPicPr>
        <p:blipFill>
          <a:blip r:embed="rId4">
            <a:alphaModFix/>
          </a:blip>
          <a:stretch>
            <a:fillRect/>
          </a:stretch>
        </p:blipFill>
        <p:spPr>
          <a:xfrm>
            <a:off x="2471575" y="7789625"/>
            <a:ext cx="18748527" cy="2998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Dashboards—Apache</a:t>
            </a:r>
            <a:endParaRPr>
              <a:solidFill>
                <a:schemeClr val="lt1"/>
              </a:solidFill>
            </a:endParaRPr>
          </a:p>
        </p:txBody>
      </p:sp>
      <p:sp>
        <p:nvSpPr>
          <p:cNvPr id="371" name="Google Shape;371;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72" name="Google Shape;372;p42"/>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pic>
        <p:nvPicPr>
          <p:cNvPr id="373" name="Google Shape;373;p42"/>
          <p:cNvPicPr preferRelativeResize="0"/>
          <p:nvPr/>
        </p:nvPicPr>
        <p:blipFill>
          <a:blip r:embed="rId3">
            <a:alphaModFix/>
          </a:blip>
          <a:stretch>
            <a:fillRect/>
          </a:stretch>
        </p:blipFill>
        <p:spPr>
          <a:xfrm>
            <a:off x="1242726" y="2187550"/>
            <a:ext cx="20091577" cy="3202200"/>
          </a:xfrm>
          <a:prstGeom prst="rect">
            <a:avLst/>
          </a:prstGeom>
          <a:noFill/>
          <a:ln>
            <a:noFill/>
          </a:ln>
        </p:spPr>
      </p:pic>
      <p:pic>
        <p:nvPicPr>
          <p:cNvPr id="374" name="Google Shape;374;p42"/>
          <p:cNvPicPr preferRelativeResize="0"/>
          <p:nvPr/>
        </p:nvPicPr>
        <p:blipFill>
          <a:blip r:embed="rId4">
            <a:alphaModFix/>
          </a:blip>
          <a:stretch>
            <a:fillRect/>
          </a:stretch>
        </p:blipFill>
        <p:spPr>
          <a:xfrm>
            <a:off x="1242725" y="5472127"/>
            <a:ext cx="19983486" cy="3202200"/>
          </a:xfrm>
          <a:prstGeom prst="rect">
            <a:avLst/>
          </a:prstGeom>
          <a:noFill/>
          <a:ln>
            <a:noFill/>
          </a:ln>
        </p:spPr>
      </p:pic>
      <p:pic>
        <p:nvPicPr>
          <p:cNvPr id="375" name="Google Shape;375;p42"/>
          <p:cNvPicPr preferRelativeResize="0"/>
          <p:nvPr/>
        </p:nvPicPr>
        <p:blipFill>
          <a:blip r:embed="rId5">
            <a:alphaModFix/>
          </a:blip>
          <a:stretch>
            <a:fillRect/>
          </a:stretch>
        </p:blipFill>
        <p:spPr>
          <a:xfrm>
            <a:off x="1242725" y="8756700"/>
            <a:ext cx="8620125" cy="4073875"/>
          </a:xfrm>
          <a:prstGeom prst="rect">
            <a:avLst/>
          </a:prstGeom>
          <a:noFill/>
          <a:ln>
            <a:noFill/>
          </a:ln>
        </p:spPr>
      </p:pic>
      <p:pic>
        <p:nvPicPr>
          <p:cNvPr id="376" name="Google Shape;376;p42"/>
          <p:cNvPicPr preferRelativeResize="0"/>
          <p:nvPr/>
        </p:nvPicPr>
        <p:blipFill>
          <a:blip r:embed="rId6">
            <a:alphaModFix/>
          </a:blip>
          <a:stretch>
            <a:fillRect/>
          </a:stretch>
        </p:blipFill>
        <p:spPr>
          <a:xfrm>
            <a:off x="10015250" y="8826725"/>
            <a:ext cx="11210951" cy="40738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43"/>
          <p:cNvPicPr preferRelativeResize="0"/>
          <p:nvPr/>
        </p:nvPicPr>
        <p:blipFill rotWithShape="1">
          <a:blip r:embed="rId3">
            <a:alphaModFix/>
          </a:blip>
          <a:srcRect b="2407" l="0" r="0" t="2417"/>
          <a:stretch/>
        </p:blipFill>
        <p:spPr>
          <a:xfrm>
            <a:off x="731334" y="773067"/>
            <a:ext cx="22914824" cy="12246447"/>
          </a:xfrm>
          <a:prstGeom prst="rect">
            <a:avLst/>
          </a:prstGeom>
          <a:noFill/>
          <a:ln>
            <a:noFill/>
          </a:ln>
        </p:spPr>
      </p:pic>
      <p:sp>
        <p:nvSpPr>
          <p:cNvPr id="382" name="Google Shape;382;p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83" name="Google Shape;383;p43"/>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b="1" lang="en-US" sz="12000">
                <a:solidFill>
                  <a:srgbClr val="F7EF6A"/>
                </a:solidFill>
              </a:rPr>
              <a:t>Attack Analysis</a:t>
            </a:r>
            <a:endParaRPr b="1" sz="12000">
              <a:solidFill>
                <a:srgbClr val="F7EF6A"/>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84" name="Google Shape;384;p43"/>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ppt_w</p:attrName>
                                        </p:attrNameLst>
                                      </p:cBhvr>
                                      <p:tavLst>
                                        <p:tav fmla="" tm="0">
                                          <p:val>
                                            <p:strVal val="0"/>
                                          </p:val>
                                        </p:tav>
                                        <p:tav fmla="" tm="100000">
                                          <p:val>
                                            <p:strVal val="#ppt_w"/>
                                          </p:val>
                                        </p:tav>
                                      </p:tavLst>
                                    </p:anim>
                                    <p:anim calcmode="lin" valueType="num">
                                      <p:cBhvr additive="base">
                                        <p:cTn dur="1000"/>
                                        <p:tgtEl>
                                          <p:spTgt spid="38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Summary—Windows</a:t>
            </a:r>
            <a:endParaRPr>
              <a:solidFill>
                <a:schemeClr val="lt1"/>
              </a:solidFill>
            </a:endParaRPr>
          </a:p>
        </p:txBody>
      </p:sp>
      <p:sp>
        <p:nvSpPr>
          <p:cNvPr id="390" name="Google Shape;390;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91" name="Google Shape;391;p4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62500" lnSpcReduction="10000"/>
          </a:bodyPr>
          <a:lstStyle/>
          <a:p>
            <a:pPr indent="0" lvl="0" marL="0" rtl="0" algn="l">
              <a:spcBef>
                <a:spcPts val="0"/>
              </a:spcBef>
              <a:spcAft>
                <a:spcPts val="0"/>
              </a:spcAft>
              <a:buNone/>
            </a:pPr>
            <a:r>
              <a:rPr lang="en-US" sz="7700">
                <a:solidFill>
                  <a:schemeClr val="lt1"/>
                </a:solidFill>
              </a:rPr>
              <a:t>Summary of  findings from our Reports and Alerts when analyzing the attack logs:</a:t>
            </a:r>
            <a:endParaRPr sz="7700">
              <a:solidFill>
                <a:schemeClr val="lt1"/>
              </a:solidFill>
            </a:endParaRPr>
          </a:p>
          <a:p>
            <a:pPr indent="0" lvl="0" marL="0" rtl="0" algn="l">
              <a:spcBef>
                <a:spcPts val="1200"/>
              </a:spcBef>
              <a:spcAft>
                <a:spcPts val="0"/>
              </a:spcAft>
              <a:buNone/>
            </a:pPr>
            <a:r>
              <a:t/>
            </a:r>
            <a:endParaRPr sz="7700">
              <a:solidFill>
                <a:schemeClr val="lt1"/>
              </a:solidFill>
            </a:endParaRPr>
          </a:p>
          <a:p>
            <a:pPr indent="-534193" lvl="0" marL="457200" rtl="0" algn="l">
              <a:spcBef>
                <a:spcPts val="1200"/>
              </a:spcBef>
              <a:spcAft>
                <a:spcPts val="0"/>
              </a:spcAft>
              <a:buClr>
                <a:schemeClr val="lt1"/>
              </a:buClr>
              <a:buSzPct val="100000"/>
              <a:buChar char="➢"/>
            </a:pPr>
            <a:r>
              <a:rPr lang="en-US" sz="7700">
                <a:solidFill>
                  <a:schemeClr val="lt1"/>
                </a:solidFill>
              </a:rPr>
              <a:t>Failed Activity Report</a:t>
            </a:r>
            <a:endParaRPr sz="7700">
              <a:solidFill>
                <a:srgbClr val="FF0000"/>
              </a:solidFill>
            </a:endParaRPr>
          </a:p>
          <a:p>
            <a:pPr indent="-534193" lvl="0" marL="457200" rtl="0" algn="l">
              <a:spcBef>
                <a:spcPts val="0"/>
              </a:spcBef>
              <a:spcAft>
                <a:spcPts val="0"/>
              </a:spcAft>
              <a:buClr>
                <a:schemeClr val="lt1"/>
              </a:buClr>
              <a:buSzPct val="100000"/>
              <a:buChar char="➢"/>
            </a:pPr>
            <a:r>
              <a:rPr lang="en-US" sz="7700">
                <a:solidFill>
                  <a:schemeClr val="lt1"/>
                </a:solidFill>
              </a:rPr>
              <a:t>Failed Window Activity Alert</a:t>
            </a:r>
            <a:endParaRPr sz="7700">
              <a:solidFill>
                <a:schemeClr val="lt1"/>
              </a:solidFill>
            </a:endParaRPr>
          </a:p>
          <a:p>
            <a:pPr indent="-534193" lvl="0" marL="457200" rtl="0" algn="l">
              <a:spcBef>
                <a:spcPts val="0"/>
              </a:spcBef>
              <a:spcAft>
                <a:spcPts val="0"/>
              </a:spcAft>
              <a:buClr>
                <a:schemeClr val="lt1"/>
              </a:buClr>
              <a:buSzPct val="100000"/>
              <a:buChar char="➢"/>
            </a:pPr>
            <a:r>
              <a:rPr lang="en-US" sz="7700">
                <a:solidFill>
                  <a:schemeClr val="lt1"/>
                </a:solidFill>
              </a:rPr>
              <a:t>Various Time Threshold Results</a:t>
            </a:r>
            <a:endParaRPr sz="7700">
              <a:solidFill>
                <a:schemeClr val="lt1"/>
              </a:solidFill>
            </a:endParaRPr>
          </a:p>
          <a:p>
            <a:pPr indent="-534193" lvl="0" marL="457200" rtl="0" algn="l">
              <a:spcBef>
                <a:spcPts val="0"/>
              </a:spcBef>
              <a:spcAft>
                <a:spcPts val="0"/>
              </a:spcAft>
              <a:buClr>
                <a:schemeClr val="lt1"/>
              </a:buClr>
              <a:buSzPct val="100000"/>
              <a:buChar char="➢"/>
            </a:pPr>
            <a:r>
              <a:rPr lang="en-US" sz="7700">
                <a:solidFill>
                  <a:schemeClr val="lt1"/>
                </a:solidFill>
              </a:rPr>
              <a:t>Successful Logins &amp; suspicious volumes of successful logins detected</a:t>
            </a:r>
            <a:endParaRPr sz="7700">
              <a:solidFill>
                <a:schemeClr val="lt1"/>
              </a:solidFill>
            </a:endParaRPr>
          </a:p>
          <a:p>
            <a:pPr indent="-534193" lvl="0" marL="457200" rtl="0" algn="l">
              <a:spcBef>
                <a:spcPts val="0"/>
              </a:spcBef>
              <a:spcAft>
                <a:spcPts val="0"/>
              </a:spcAft>
              <a:buClr>
                <a:schemeClr val="lt1"/>
              </a:buClr>
              <a:buSzPct val="100000"/>
              <a:buChar char="➢"/>
            </a:pPr>
            <a:r>
              <a:rPr lang="en-US" sz="7700">
                <a:solidFill>
                  <a:schemeClr val="lt1"/>
                </a:solidFill>
              </a:rPr>
              <a:t>Deleted Accounts </a:t>
            </a:r>
            <a:endParaRPr sz="7700">
              <a:solidFill>
                <a:schemeClr val="lt1"/>
              </a:solidFill>
            </a:endParaRPr>
          </a:p>
          <a:p>
            <a:pPr indent="-534193" lvl="0" marL="457200" rtl="0" algn="l">
              <a:spcBef>
                <a:spcPts val="0"/>
              </a:spcBef>
              <a:spcAft>
                <a:spcPts val="0"/>
              </a:spcAft>
              <a:buClr>
                <a:schemeClr val="lt1"/>
              </a:buClr>
              <a:buSzPct val="100000"/>
              <a:buChar char="➢"/>
            </a:pPr>
            <a:r>
              <a:rPr lang="en-US" sz="7700">
                <a:solidFill>
                  <a:schemeClr val="lt1"/>
                </a:solidFill>
              </a:rPr>
              <a:t>Time Chart of Signatures &amp; Users</a:t>
            </a:r>
            <a:endParaRPr sz="77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Summary—Windows</a:t>
            </a:r>
            <a:endParaRPr>
              <a:solidFill>
                <a:schemeClr val="lt1"/>
              </a:solidFill>
            </a:endParaRPr>
          </a:p>
        </p:txBody>
      </p:sp>
      <p:sp>
        <p:nvSpPr>
          <p:cNvPr id="397" name="Google Shape;397;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398" name="Google Shape;398;p45"/>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77500" lnSpcReduction="20000"/>
          </a:bodyPr>
          <a:lstStyle/>
          <a:p>
            <a:pPr indent="0" lvl="0" marL="0" rtl="0" algn="l">
              <a:spcBef>
                <a:spcPts val="0"/>
              </a:spcBef>
              <a:spcAft>
                <a:spcPts val="0"/>
              </a:spcAft>
              <a:buNone/>
            </a:pPr>
            <a:r>
              <a:rPr lang="en-US" sz="6450" u="sng">
                <a:solidFill>
                  <a:schemeClr val="lt1"/>
                </a:solidFill>
              </a:rPr>
              <a:t>Alert threshold summary:</a:t>
            </a:r>
            <a:endParaRPr sz="6450" u="sng">
              <a:solidFill>
                <a:schemeClr val="lt1"/>
              </a:solidFill>
            </a:endParaRPr>
          </a:p>
          <a:p>
            <a:pPr indent="0" lvl="0" marL="0" rtl="0" algn="l">
              <a:spcBef>
                <a:spcPts val="1200"/>
              </a:spcBef>
              <a:spcAft>
                <a:spcPts val="0"/>
              </a:spcAft>
              <a:buNone/>
            </a:pPr>
            <a:r>
              <a:t/>
            </a:r>
            <a:endParaRPr sz="4400">
              <a:solidFill>
                <a:schemeClr val="lt1"/>
              </a:solidFill>
            </a:endParaRPr>
          </a:p>
          <a:p>
            <a:pPr indent="0" lvl="0" marL="0" rtl="0" algn="l">
              <a:spcBef>
                <a:spcPts val="1200"/>
              </a:spcBef>
              <a:spcAft>
                <a:spcPts val="0"/>
              </a:spcAft>
              <a:buNone/>
            </a:pPr>
            <a:r>
              <a:t/>
            </a:r>
            <a:endParaRPr sz="7050">
              <a:solidFill>
                <a:schemeClr val="lt1"/>
              </a:solidFill>
            </a:endParaRPr>
          </a:p>
          <a:p>
            <a:pPr indent="0" lvl="0" marL="0" rtl="0" algn="l">
              <a:spcBef>
                <a:spcPts val="1200"/>
              </a:spcBef>
              <a:spcAft>
                <a:spcPts val="0"/>
              </a:spcAft>
              <a:buNone/>
            </a:pPr>
            <a:r>
              <a:rPr lang="en-US" sz="7050">
                <a:solidFill>
                  <a:schemeClr val="lt1"/>
                </a:solidFill>
              </a:rPr>
              <a:t>      			      </a:t>
            </a:r>
            <a:r>
              <a:rPr b="1" lang="en-US" sz="7050">
                <a:solidFill>
                  <a:schemeClr val="lt1"/>
                </a:solidFill>
              </a:rPr>
              <a:t>Alert  Analysis for Failed Window Activity</a:t>
            </a:r>
            <a:endParaRPr b="1" sz="7050">
              <a:solidFill>
                <a:schemeClr val="lt1"/>
              </a:solidFill>
            </a:endParaRPr>
          </a:p>
          <a:p>
            <a:pPr indent="0" lvl="0" marL="0" rtl="0" algn="l">
              <a:spcBef>
                <a:spcPts val="1200"/>
              </a:spcBef>
              <a:spcAft>
                <a:spcPts val="0"/>
              </a:spcAft>
              <a:buNone/>
            </a:pPr>
            <a:r>
              <a:rPr b="1" lang="en-US" sz="7050">
                <a:solidFill>
                  <a:schemeClr val="lt1"/>
                </a:solidFill>
              </a:rPr>
              <a:t> </a:t>
            </a:r>
            <a:endParaRPr b="1" sz="7050">
              <a:solidFill>
                <a:schemeClr val="lt1"/>
              </a:solidFill>
            </a:endParaRPr>
          </a:p>
          <a:p>
            <a:pPr indent="0" lvl="0" marL="0" rtl="0" algn="l">
              <a:spcBef>
                <a:spcPts val="1200"/>
              </a:spcBef>
              <a:spcAft>
                <a:spcPts val="0"/>
              </a:spcAft>
              <a:buNone/>
            </a:pPr>
            <a:r>
              <a:rPr b="1" lang="en-US" sz="7050">
                <a:solidFill>
                  <a:schemeClr val="lt1"/>
                </a:solidFill>
              </a:rPr>
              <a:t>                   Alert Analysis for Successful Logins</a:t>
            </a:r>
            <a:endParaRPr b="1" sz="7050">
              <a:solidFill>
                <a:schemeClr val="lt1"/>
              </a:solidFill>
            </a:endParaRPr>
          </a:p>
          <a:p>
            <a:pPr indent="0" lvl="0" marL="0" rtl="0" algn="l">
              <a:spcBef>
                <a:spcPts val="1200"/>
              </a:spcBef>
              <a:spcAft>
                <a:spcPts val="0"/>
              </a:spcAft>
              <a:buNone/>
            </a:pPr>
            <a:r>
              <a:t/>
            </a:r>
            <a:endParaRPr b="1" sz="7050">
              <a:solidFill>
                <a:schemeClr val="lt1"/>
              </a:solidFill>
            </a:endParaRPr>
          </a:p>
          <a:p>
            <a:pPr indent="0" lvl="0" marL="0" rtl="0" algn="l">
              <a:spcBef>
                <a:spcPts val="1200"/>
              </a:spcBef>
              <a:spcAft>
                <a:spcPts val="1200"/>
              </a:spcAft>
              <a:buNone/>
            </a:pPr>
            <a:r>
              <a:rPr b="1" lang="en-US" sz="7050">
                <a:solidFill>
                  <a:schemeClr val="lt1"/>
                </a:solidFill>
              </a:rPr>
              <a:t>                   Alert Analysis for Deleted Accounts</a:t>
            </a:r>
            <a:endParaRPr sz="7050">
              <a:solidFill>
                <a:schemeClr val="dk1"/>
              </a:solidFill>
            </a:endParaRPr>
          </a:p>
        </p:txBody>
      </p:sp>
      <p:pic>
        <p:nvPicPr>
          <p:cNvPr id="399" name="Google Shape;399;p45"/>
          <p:cNvPicPr preferRelativeResize="0"/>
          <p:nvPr/>
        </p:nvPicPr>
        <p:blipFill>
          <a:blip r:embed="rId3">
            <a:alphaModFix/>
          </a:blip>
          <a:stretch>
            <a:fillRect/>
          </a:stretch>
        </p:blipFill>
        <p:spPr>
          <a:xfrm>
            <a:off x="2093466" y="4046425"/>
            <a:ext cx="2077034" cy="1878630"/>
          </a:xfrm>
          <a:prstGeom prst="rect">
            <a:avLst/>
          </a:prstGeom>
          <a:noFill/>
          <a:ln>
            <a:noFill/>
          </a:ln>
        </p:spPr>
      </p:pic>
      <p:pic>
        <p:nvPicPr>
          <p:cNvPr id="400" name="Google Shape;400;p45"/>
          <p:cNvPicPr preferRelativeResize="0"/>
          <p:nvPr/>
        </p:nvPicPr>
        <p:blipFill>
          <a:blip r:embed="rId4">
            <a:alphaModFix/>
          </a:blip>
          <a:stretch>
            <a:fillRect/>
          </a:stretch>
        </p:blipFill>
        <p:spPr>
          <a:xfrm>
            <a:off x="2058286" y="6081603"/>
            <a:ext cx="2077036" cy="1878641"/>
          </a:xfrm>
          <a:prstGeom prst="rect">
            <a:avLst/>
          </a:prstGeom>
          <a:noFill/>
          <a:ln>
            <a:noFill/>
          </a:ln>
        </p:spPr>
      </p:pic>
      <p:pic>
        <p:nvPicPr>
          <p:cNvPr id="401" name="Google Shape;401;p45"/>
          <p:cNvPicPr preferRelativeResize="0"/>
          <p:nvPr/>
        </p:nvPicPr>
        <p:blipFill>
          <a:blip r:embed="rId4">
            <a:alphaModFix/>
          </a:blip>
          <a:stretch>
            <a:fillRect/>
          </a:stretch>
        </p:blipFill>
        <p:spPr>
          <a:xfrm>
            <a:off x="2033450" y="8143899"/>
            <a:ext cx="2077036" cy="1878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Summary—Windows</a:t>
            </a:r>
            <a:endParaRPr>
              <a:solidFill>
                <a:schemeClr val="lt1"/>
              </a:solidFill>
            </a:endParaRPr>
          </a:p>
        </p:txBody>
      </p:sp>
      <p:sp>
        <p:nvSpPr>
          <p:cNvPr id="407" name="Google Shape;407;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08" name="Google Shape;408;p46"/>
          <p:cNvSpPr txBox="1"/>
          <p:nvPr>
            <p:ph idx="3" type="body"/>
          </p:nvPr>
        </p:nvSpPr>
        <p:spPr>
          <a:xfrm>
            <a:off x="717350" y="1741800"/>
            <a:ext cx="22942800" cy="10232400"/>
          </a:xfrm>
          <a:prstGeom prst="rect">
            <a:avLst/>
          </a:prstGeom>
        </p:spPr>
        <p:txBody>
          <a:bodyPr anchorCtr="0" anchor="t" bIns="2437975" lIns="1219000" spcFirstLastPara="1" rIns="1219000" wrap="square" tIns="0">
            <a:normAutofit fontScale="70000" lnSpcReduction="10000"/>
          </a:bodyPr>
          <a:lstStyle/>
          <a:p>
            <a:pPr indent="0" lvl="0" marL="0" rtl="0" algn="l">
              <a:spcBef>
                <a:spcPts val="0"/>
              </a:spcBef>
              <a:spcAft>
                <a:spcPts val="0"/>
              </a:spcAft>
              <a:buNone/>
            </a:pPr>
            <a:r>
              <a:rPr lang="en-US" sz="4400">
                <a:solidFill>
                  <a:schemeClr val="lt1"/>
                </a:solidFill>
              </a:rPr>
              <a:t>Our</a:t>
            </a:r>
            <a:r>
              <a:rPr lang="en-US" sz="4400">
                <a:solidFill>
                  <a:srgbClr val="00FF00"/>
                </a:solidFill>
              </a:rPr>
              <a:t> Splunk Dashboards </a:t>
            </a:r>
            <a:r>
              <a:rPr lang="en-US" sz="4400">
                <a:solidFill>
                  <a:schemeClr val="lt1"/>
                </a:solidFill>
              </a:rPr>
              <a:t>utilizing our new apps revealed the following:</a:t>
            </a:r>
            <a:endParaRPr sz="4400">
              <a:solidFill>
                <a:schemeClr val="lt1"/>
              </a:solidFill>
            </a:endParaRPr>
          </a:p>
          <a:p>
            <a:pPr indent="0" lvl="0" marL="0" rtl="0" algn="l">
              <a:lnSpc>
                <a:spcPct val="115000"/>
              </a:lnSpc>
              <a:spcBef>
                <a:spcPts val="1000"/>
              </a:spcBef>
              <a:spcAft>
                <a:spcPts val="0"/>
              </a:spcAft>
              <a:buNone/>
            </a:pPr>
            <a:r>
              <a:t/>
            </a:r>
            <a:endParaRPr sz="4400" u="sng">
              <a:solidFill>
                <a:schemeClr val="lt1"/>
              </a:solidFill>
            </a:endParaRPr>
          </a:p>
          <a:p>
            <a:pPr indent="0" lvl="0" marL="0" rtl="0" algn="l">
              <a:lnSpc>
                <a:spcPct val="115000"/>
              </a:lnSpc>
              <a:spcBef>
                <a:spcPts val="1000"/>
              </a:spcBef>
              <a:spcAft>
                <a:spcPts val="0"/>
              </a:spcAft>
              <a:buNone/>
            </a:pPr>
            <a:r>
              <a:rPr lang="en-US" sz="4400" u="sng">
                <a:solidFill>
                  <a:schemeClr val="lt1"/>
                </a:solidFill>
              </a:rPr>
              <a:t>March 25, 2020</a:t>
            </a:r>
            <a:endParaRPr sz="4400" u="sng">
              <a:solidFill>
                <a:schemeClr val="lt1"/>
              </a:solidFill>
            </a:endParaRPr>
          </a:p>
          <a:p>
            <a:pPr indent="0" lvl="0" marL="0" rtl="0" algn="l">
              <a:lnSpc>
                <a:spcPct val="115000"/>
              </a:lnSpc>
              <a:spcBef>
                <a:spcPts val="1000"/>
              </a:spcBef>
              <a:spcAft>
                <a:spcPts val="0"/>
              </a:spcAft>
              <a:buNone/>
            </a:pPr>
            <a:r>
              <a:t/>
            </a:r>
            <a:endParaRPr sz="4400">
              <a:solidFill>
                <a:schemeClr val="lt1"/>
              </a:solidFill>
            </a:endParaRPr>
          </a:p>
          <a:p>
            <a:pPr indent="-424180" lvl="0" marL="457200" rtl="0" algn="l">
              <a:lnSpc>
                <a:spcPct val="115000"/>
              </a:lnSpc>
              <a:spcBef>
                <a:spcPts val="1000"/>
              </a:spcBef>
              <a:spcAft>
                <a:spcPts val="0"/>
              </a:spcAft>
              <a:buClr>
                <a:schemeClr val="lt1"/>
              </a:buClr>
              <a:buSzPct val="100000"/>
              <a:buChar char="➔"/>
            </a:pPr>
            <a:r>
              <a:rPr lang="en-US" sz="4400">
                <a:solidFill>
                  <a:schemeClr val="lt1"/>
                </a:solidFill>
              </a:rPr>
              <a:t>User_a</a:t>
            </a:r>
            <a:endParaRPr sz="4400">
              <a:solidFill>
                <a:schemeClr val="lt1"/>
              </a:solidFill>
            </a:endParaRPr>
          </a:p>
          <a:p>
            <a:pPr indent="0" lvl="0" marL="0" rtl="0" algn="l">
              <a:lnSpc>
                <a:spcPct val="115000"/>
              </a:lnSpc>
              <a:spcBef>
                <a:spcPts val="1000"/>
              </a:spcBef>
              <a:spcAft>
                <a:spcPts val="0"/>
              </a:spcAft>
              <a:buNone/>
            </a:pPr>
            <a:r>
              <a:rPr lang="en-US" sz="4400">
                <a:solidFill>
                  <a:schemeClr val="lt1"/>
                </a:solidFill>
              </a:rPr>
              <a:t>From 12 am - 3pm  User  account was locked out with </a:t>
            </a:r>
            <a:r>
              <a:rPr lang="en-US" sz="4400">
                <a:solidFill>
                  <a:srgbClr val="FF0000"/>
                </a:solidFill>
              </a:rPr>
              <a:t>984</a:t>
            </a:r>
            <a:r>
              <a:rPr lang="en-US" sz="4400">
                <a:solidFill>
                  <a:schemeClr val="lt1"/>
                </a:solidFill>
              </a:rPr>
              <a:t> attempts made at the peak time of 1am</a:t>
            </a:r>
            <a:endParaRPr sz="4400">
              <a:solidFill>
                <a:schemeClr val="lt1"/>
              </a:solidFill>
            </a:endParaRPr>
          </a:p>
          <a:p>
            <a:pPr indent="0" lvl="0" marL="0" rtl="0" algn="l">
              <a:lnSpc>
                <a:spcPct val="115000"/>
              </a:lnSpc>
              <a:spcBef>
                <a:spcPts val="1000"/>
              </a:spcBef>
              <a:spcAft>
                <a:spcPts val="0"/>
              </a:spcAft>
              <a:buNone/>
            </a:pPr>
            <a:r>
              <a:t/>
            </a:r>
            <a:endParaRPr sz="4400">
              <a:solidFill>
                <a:schemeClr val="lt1"/>
              </a:solidFill>
            </a:endParaRPr>
          </a:p>
          <a:p>
            <a:pPr indent="-424180" lvl="0" marL="457200" rtl="0" algn="l">
              <a:lnSpc>
                <a:spcPct val="115000"/>
              </a:lnSpc>
              <a:spcBef>
                <a:spcPts val="1000"/>
              </a:spcBef>
              <a:spcAft>
                <a:spcPts val="0"/>
              </a:spcAft>
              <a:buClr>
                <a:schemeClr val="lt1"/>
              </a:buClr>
              <a:buSzPct val="100000"/>
              <a:buChar char="➔"/>
            </a:pPr>
            <a:r>
              <a:rPr lang="en-US" sz="4400">
                <a:solidFill>
                  <a:schemeClr val="lt1"/>
                </a:solidFill>
              </a:rPr>
              <a:t>User_k</a:t>
            </a:r>
            <a:endParaRPr sz="4400">
              <a:solidFill>
                <a:schemeClr val="lt1"/>
              </a:solidFill>
            </a:endParaRPr>
          </a:p>
          <a:p>
            <a:pPr indent="0" lvl="0" marL="0" rtl="0" algn="l">
              <a:lnSpc>
                <a:spcPct val="115000"/>
              </a:lnSpc>
              <a:spcBef>
                <a:spcPts val="1000"/>
              </a:spcBef>
              <a:spcAft>
                <a:spcPts val="0"/>
              </a:spcAft>
              <a:buNone/>
            </a:pPr>
            <a:r>
              <a:rPr lang="en-US" sz="4400">
                <a:solidFill>
                  <a:schemeClr val="lt1"/>
                </a:solidFill>
              </a:rPr>
              <a:t>From 8am - 11am an attempt was made to reset password with </a:t>
            </a:r>
            <a:r>
              <a:rPr lang="en-US" sz="4400">
                <a:solidFill>
                  <a:srgbClr val="FF0000"/>
                </a:solidFill>
              </a:rPr>
              <a:t>1258</a:t>
            </a:r>
            <a:r>
              <a:rPr lang="en-US" sz="4400">
                <a:solidFill>
                  <a:schemeClr val="lt1"/>
                </a:solidFill>
              </a:rPr>
              <a:t> attempts made at the peak time of 9am</a:t>
            </a:r>
            <a:endParaRPr sz="4400">
              <a:solidFill>
                <a:schemeClr val="lt1"/>
              </a:solidFill>
            </a:endParaRPr>
          </a:p>
          <a:p>
            <a:pPr indent="0" lvl="0" marL="0" rtl="0" algn="l">
              <a:lnSpc>
                <a:spcPct val="115000"/>
              </a:lnSpc>
              <a:spcBef>
                <a:spcPts val="1000"/>
              </a:spcBef>
              <a:spcAft>
                <a:spcPts val="0"/>
              </a:spcAft>
              <a:buNone/>
            </a:pPr>
            <a:r>
              <a:t/>
            </a:r>
            <a:endParaRPr sz="4400">
              <a:solidFill>
                <a:schemeClr val="lt1"/>
              </a:solidFill>
            </a:endParaRPr>
          </a:p>
          <a:p>
            <a:pPr indent="-424180" lvl="0" marL="457200" rtl="0" algn="l">
              <a:spcBef>
                <a:spcPts val="1000"/>
              </a:spcBef>
              <a:spcAft>
                <a:spcPts val="0"/>
              </a:spcAft>
              <a:buClr>
                <a:schemeClr val="lt1"/>
              </a:buClr>
              <a:buSzPct val="100000"/>
              <a:buChar char="➔"/>
            </a:pPr>
            <a:r>
              <a:rPr lang="en-US" sz="4400">
                <a:solidFill>
                  <a:schemeClr val="lt1"/>
                </a:solidFill>
              </a:rPr>
              <a:t>User_j</a:t>
            </a:r>
            <a:endParaRPr sz="4400">
              <a:solidFill>
                <a:schemeClr val="lt1"/>
              </a:solidFill>
            </a:endParaRPr>
          </a:p>
          <a:p>
            <a:pPr indent="0" lvl="0" marL="0" rtl="0" algn="l">
              <a:spcBef>
                <a:spcPts val="1000"/>
              </a:spcBef>
              <a:spcAft>
                <a:spcPts val="1000"/>
              </a:spcAft>
              <a:buClr>
                <a:schemeClr val="dk1"/>
              </a:buClr>
              <a:buSzPts val="770"/>
              <a:buFont typeface="Arial"/>
              <a:buNone/>
            </a:pPr>
            <a:r>
              <a:rPr lang="en-US" sz="4400">
                <a:solidFill>
                  <a:schemeClr val="lt1"/>
                </a:solidFill>
              </a:rPr>
              <a:t>From 10am - 1pm an account was successfully logged on with </a:t>
            </a:r>
            <a:r>
              <a:rPr lang="en-US" sz="4400">
                <a:solidFill>
                  <a:srgbClr val="FF0000"/>
                </a:solidFill>
              </a:rPr>
              <a:t>196</a:t>
            </a:r>
            <a:r>
              <a:rPr lang="en-US" sz="4400">
                <a:solidFill>
                  <a:schemeClr val="lt1"/>
                </a:solidFill>
              </a:rPr>
              <a:t> attempts made at the peak time of 11am</a:t>
            </a:r>
            <a:endParaRPr sz="4400">
              <a:solidFill>
                <a:schemeClr val="lt1"/>
              </a:solidFill>
            </a:endParaRPr>
          </a:p>
        </p:txBody>
      </p:sp>
      <p:pic>
        <p:nvPicPr>
          <p:cNvPr id="409" name="Google Shape;409;p46"/>
          <p:cNvPicPr preferRelativeResize="0"/>
          <p:nvPr/>
        </p:nvPicPr>
        <p:blipFill>
          <a:blip r:embed="rId3">
            <a:alphaModFix/>
          </a:blip>
          <a:stretch>
            <a:fillRect/>
          </a:stretch>
        </p:blipFill>
        <p:spPr>
          <a:xfrm>
            <a:off x="17438630" y="9066300"/>
            <a:ext cx="5859920" cy="415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0"/>
          <p:cNvPicPr preferRelativeResize="0"/>
          <p:nvPr/>
        </p:nvPicPr>
        <p:blipFill rotWithShape="1">
          <a:blip r:embed="rId3">
            <a:alphaModFix/>
          </a:blip>
          <a:srcRect b="2407" l="0" r="0" t="2417"/>
          <a:stretch/>
        </p:blipFill>
        <p:spPr>
          <a:xfrm>
            <a:off x="731409" y="734767"/>
            <a:ext cx="22914824" cy="12246447"/>
          </a:xfrm>
          <a:prstGeom prst="rect">
            <a:avLst/>
          </a:prstGeom>
          <a:noFill/>
          <a:ln>
            <a:noFill/>
          </a:ln>
        </p:spPr>
      </p:pic>
      <p:sp>
        <p:nvSpPr>
          <p:cNvPr id="148" name="Google Shape;148;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9" name="Google Shape;149;p20"/>
          <p:cNvSpPr txBox="1"/>
          <p:nvPr>
            <p:ph type="title"/>
          </p:nvPr>
        </p:nvSpPr>
        <p:spPr>
          <a:xfrm>
            <a:off x="-3969582" y="10616042"/>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rgbClr val="999999"/>
                </a:solidFill>
              </a:rPr>
              <a:t>Monitoring Environment</a:t>
            </a:r>
            <a:endParaRPr b="1">
              <a:solidFill>
                <a:srgbClr val="999999"/>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 name="Google Shape;150;p2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Screenshots of Attack Logs</a:t>
            </a:r>
            <a:endParaRPr>
              <a:solidFill>
                <a:schemeClr val="lt1"/>
              </a:solidFill>
            </a:endParaRPr>
          </a:p>
        </p:txBody>
      </p:sp>
      <p:sp>
        <p:nvSpPr>
          <p:cNvPr id="415" name="Google Shape;415;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pic>
        <p:nvPicPr>
          <p:cNvPr id="416" name="Google Shape;416;p47"/>
          <p:cNvPicPr preferRelativeResize="0"/>
          <p:nvPr/>
        </p:nvPicPr>
        <p:blipFill>
          <a:blip r:embed="rId3">
            <a:alphaModFix/>
          </a:blip>
          <a:stretch>
            <a:fillRect/>
          </a:stretch>
        </p:blipFill>
        <p:spPr>
          <a:xfrm>
            <a:off x="1292000" y="2586850"/>
            <a:ext cx="21564827" cy="4471900"/>
          </a:xfrm>
          <a:prstGeom prst="rect">
            <a:avLst/>
          </a:prstGeom>
          <a:noFill/>
          <a:ln>
            <a:noFill/>
          </a:ln>
        </p:spPr>
      </p:pic>
      <p:pic>
        <p:nvPicPr>
          <p:cNvPr id="417" name="Google Shape;417;p47"/>
          <p:cNvPicPr preferRelativeResize="0"/>
          <p:nvPr/>
        </p:nvPicPr>
        <p:blipFill>
          <a:blip r:embed="rId4">
            <a:alphaModFix/>
          </a:blip>
          <a:stretch>
            <a:fillRect/>
          </a:stretch>
        </p:blipFill>
        <p:spPr>
          <a:xfrm>
            <a:off x="1292000" y="7266675"/>
            <a:ext cx="21551964" cy="4471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23" name="Google Shape;423;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24" name="Google Shape;424;p4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Summarize your findings from your reports when analyzing the attack logs.</a:t>
            </a:r>
            <a:endParaRPr sz="4400"/>
          </a:p>
          <a:p>
            <a:pPr indent="0" lvl="0" marL="0" rtl="0" algn="l">
              <a:spcBef>
                <a:spcPts val="1200"/>
              </a:spcBef>
              <a:spcAft>
                <a:spcPts val="0"/>
              </a:spcAft>
              <a:buNone/>
            </a:pPr>
            <a:r>
              <a:rPr lang="en-US" sz="4400">
                <a:solidFill>
                  <a:schemeClr val="lt1"/>
                </a:solidFill>
              </a:rPr>
              <a:t>Our analysis found the following on the Apache Web Server Log:</a:t>
            </a:r>
            <a:endParaRPr sz="4400">
              <a:solidFill>
                <a:schemeClr val="lt1"/>
              </a:solidFill>
            </a:endParaRPr>
          </a:p>
          <a:p>
            <a:pPr indent="0" lvl="0" marL="0" rtl="0" algn="l">
              <a:lnSpc>
                <a:spcPct val="115000"/>
              </a:lnSpc>
              <a:spcBef>
                <a:spcPts val="1200"/>
              </a:spcBef>
              <a:spcAft>
                <a:spcPts val="0"/>
              </a:spcAft>
              <a:buNone/>
            </a:pPr>
            <a:r>
              <a:t/>
            </a:r>
            <a:endParaRPr sz="4400">
              <a:solidFill>
                <a:schemeClr val="lt1"/>
              </a:solidFill>
            </a:endParaRPr>
          </a:p>
          <a:p>
            <a:pPr indent="-508000" lvl="0" marL="457200" rtl="0" algn="l">
              <a:spcBef>
                <a:spcPts val="1000"/>
              </a:spcBef>
              <a:spcAft>
                <a:spcPts val="0"/>
              </a:spcAft>
              <a:buClr>
                <a:schemeClr val="lt1"/>
              </a:buClr>
              <a:buSzPts val="4400"/>
              <a:buChar char="-"/>
            </a:pPr>
            <a:r>
              <a:rPr lang="en-US" sz="4400">
                <a:solidFill>
                  <a:schemeClr val="lt1"/>
                </a:solidFill>
              </a:rPr>
              <a:t>Suspicious changes in Referrer Domains</a:t>
            </a:r>
            <a:endParaRPr sz="4400">
              <a:solidFill>
                <a:schemeClr val="lt1"/>
              </a:solidFill>
            </a:endParaRPr>
          </a:p>
          <a:p>
            <a:pPr indent="0" lvl="0" marL="0" rtl="0" algn="l">
              <a:spcBef>
                <a:spcPts val="1200"/>
              </a:spcBef>
              <a:spcAft>
                <a:spcPts val="0"/>
              </a:spcAft>
              <a:buNone/>
            </a:pPr>
            <a:r>
              <a:rPr lang="en-US" sz="4400">
                <a:solidFill>
                  <a:schemeClr val="lt1"/>
                </a:solidFill>
              </a:rPr>
              <a:t>         Decreased 77.6%</a:t>
            </a:r>
            <a:endParaRPr sz="4400">
              <a:solidFill>
                <a:schemeClr val="lt1"/>
              </a:solidFill>
            </a:endParaRPr>
          </a:p>
          <a:p>
            <a:pPr indent="0" lvl="0" marL="0" rtl="0" algn="l">
              <a:spcBef>
                <a:spcPts val="1000"/>
              </a:spcBef>
              <a:spcAft>
                <a:spcPts val="0"/>
              </a:spcAft>
              <a:buNone/>
            </a:pPr>
            <a:r>
              <a:t/>
            </a:r>
            <a:endParaRPr sz="4400">
              <a:solidFill>
                <a:schemeClr val="lt1"/>
              </a:solidFill>
            </a:endParaRPr>
          </a:p>
          <a:p>
            <a:pPr indent="-508000" lvl="0" marL="457200" rtl="0" algn="l">
              <a:spcBef>
                <a:spcPts val="1000"/>
              </a:spcBef>
              <a:spcAft>
                <a:spcPts val="0"/>
              </a:spcAft>
              <a:buClr>
                <a:schemeClr val="lt1"/>
              </a:buClr>
              <a:buSzPts val="4400"/>
              <a:buChar char="-"/>
            </a:pPr>
            <a:r>
              <a:rPr lang="en-US" sz="4400">
                <a:solidFill>
                  <a:schemeClr val="lt1"/>
                </a:solidFill>
              </a:rPr>
              <a:t>Suspicious changes in HTTP Response Codes</a:t>
            </a:r>
            <a:endParaRPr sz="4400">
              <a:solidFill>
                <a:schemeClr val="lt1"/>
              </a:solidFill>
            </a:endParaRPr>
          </a:p>
          <a:p>
            <a:pPr indent="0" lvl="0" marL="0" rtl="0" algn="l">
              <a:spcBef>
                <a:spcPts val="1200"/>
              </a:spcBef>
              <a:spcAft>
                <a:spcPts val="1000"/>
              </a:spcAft>
              <a:buNone/>
            </a:pPr>
            <a:r>
              <a:rPr lang="en-US" sz="4400">
                <a:solidFill>
                  <a:schemeClr val="lt1"/>
                </a:solidFill>
              </a:rPr>
              <a:t>        Response Code 404 Increase 15%</a:t>
            </a:r>
            <a:endParaRPr sz="4400">
              <a:solidFill>
                <a:schemeClr val="dk1"/>
              </a:solidFill>
            </a:endParaRPr>
          </a:p>
        </p:txBody>
      </p:sp>
      <p:pic>
        <p:nvPicPr>
          <p:cNvPr id="425" name="Google Shape;425;p48"/>
          <p:cNvPicPr preferRelativeResize="0"/>
          <p:nvPr/>
        </p:nvPicPr>
        <p:blipFill>
          <a:blip r:embed="rId3">
            <a:alphaModFix/>
          </a:blip>
          <a:stretch>
            <a:fillRect/>
          </a:stretch>
        </p:blipFill>
        <p:spPr>
          <a:xfrm>
            <a:off x="1889311" y="8493628"/>
            <a:ext cx="877379" cy="925947"/>
          </a:xfrm>
          <a:prstGeom prst="rect">
            <a:avLst/>
          </a:prstGeom>
          <a:noFill/>
          <a:ln>
            <a:noFill/>
          </a:ln>
        </p:spPr>
      </p:pic>
      <p:pic>
        <p:nvPicPr>
          <p:cNvPr id="426" name="Google Shape;426;p48"/>
          <p:cNvPicPr preferRelativeResize="0"/>
          <p:nvPr/>
        </p:nvPicPr>
        <p:blipFill>
          <a:blip r:embed="rId4">
            <a:alphaModFix/>
          </a:blip>
          <a:stretch>
            <a:fillRect/>
          </a:stretch>
        </p:blipFill>
        <p:spPr>
          <a:xfrm flipH="1" rot="10800000">
            <a:off x="1911711" y="5840572"/>
            <a:ext cx="832579" cy="884854"/>
          </a:xfrm>
          <a:prstGeom prst="rect">
            <a:avLst/>
          </a:prstGeom>
          <a:noFill/>
          <a:ln>
            <a:noFill/>
          </a:ln>
        </p:spPr>
      </p:pic>
      <p:pic>
        <p:nvPicPr>
          <p:cNvPr id="427" name="Google Shape;427;p48"/>
          <p:cNvPicPr preferRelativeResize="0"/>
          <p:nvPr/>
        </p:nvPicPr>
        <p:blipFill>
          <a:blip r:embed="rId5">
            <a:alphaModFix/>
          </a:blip>
          <a:stretch>
            <a:fillRect/>
          </a:stretch>
        </p:blipFill>
        <p:spPr>
          <a:xfrm>
            <a:off x="14637875" y="6065750"/>
            <a:ext cx="8667750" cy="578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33" name="Google Shape;433;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34" name="Google Shape;434;p49"/>
          <p:cNvSpPr txBox="1"/>
          <p:nvPr>
            <p:ph idx="3" type="body"/>
          </p:nvPr>
        </p:nvSpPr>
        <p:spPr>
          <a:xfrm>
            <a:off x="703375" y="2295400"/>
            <a:ext cx="17257500" cy="10658700"/>
          </a:xfrm>
          <a:prstGeom prst="rect">
            <a:avLst/>
          </a:prstGeom>
        </p:spPr>
        <p:txBody>
          <a:bodyPr anchorCtr="0" anchor="t" bIns="2437975" lIns="1219000" spcFirstLastPara="1" rIns="1219000" wrap="square" tIns="0">
            <a:normAutofit lnSpcReduction="10000"/>
          </a:bodyPr>
          <a:lstStyle/>
          <a:p>
            <a:pPr indent="0" lvl="0" marL="0" rtl="0" algn="l">
              <a:spcBef>
                <a:spcPts val="0"/>
              </a:spcBef>
              <a:spcAft>
                <a:spcPts val="0"/>
              </a:spcAft>
              <a:buNone/>
            </a:pPr>
            <a:r>
              <a:rPr lang="en-US" sz="4400"/>
              <a:t>Summarize your findings from your reports when analyzing the attack logs.</a:t>
            </a:r>
            <a:endParaRPr sz="4400"/>
          </a:p>
          <a:p>
            <a:pPr indent="0" lvl="0" marL="0" rtl="0" algn="l">
              <a:spcBef>
                <a:spcPts val="1200"/>
              </a:spcBef>
              <a:spcAft>
                <a:spcPts val="0"/>
              </a:spcAft>
              <a:buNone/>
            </a:pPr>
            <a:r>
              <a:rPr lang="en-US" sz="4400">
                <a:solidFill>
                  <a:schemeClr val="lt1"/>
                </a:solidFill>
              </a:rPr>
              <a:t>Our analysis also found the following on the Apache Web Server Log:</a:t>
            </a:r>
            <a:endParaRPr sz="4400">
              <a:solidFill>
                <a:schemeClr val="lt1"/>
              </a:solidFill>
            </a:endParaRPr>
          </a:p>
          <a:p>
            <a:pPr indent="0" lvl="0" marL="0" rtl="0" algn="l">
              <a:spcBef>
                <a:spcPts val="1200"/>
              </a:spcBef>
              <a:spcAft>
                <a:spcPts val="0"/>
              </a:spcAft>
              <a:buNone/>
            </a:pPr>
            <a:r>
              <a:t/>
            </a:r>
            <a:endParaRPr sz="4400">
              <a:solidFill>
                <a:schemeClr val="lt1"/>
              </a:solidFill>
            </a:endParaRPr>
          </a:p>
          <a:p>
            <a:pPr indent="0" lvl="0" marL="457200" rtl="0" algn="l">
              <a:spcBef>
                <a:spcPts val="1200"/>
              </a:spcBef>
              <a:spcAft>
                <a:spcPts val="0"/>
              </a:spcAft>
              <a:buNone/>
            </a:pPr>
            <a:r>
              <a:rPr lang="en-US" sz="6600">
                <a:solidFill>
                  <a:schemeClr val="lt1"/>
                </a:solidFill>
              </a:rPr>
              <a:t>    Suspicious changes in HTTP POST</a:t>
            </a:r>
            <a:endParaRPr sz="6600">
              <a:solidFill>
                <a:schemeClr val="lt1"/>
              </a:solidFill>
            </a:endParaRPr>
          </a:p>
          <a:p>
            <a:pPr indent="0" lvl="0" marL="0" rtl="0" algn="l">
              <a:lnSpc>
                <a:spcPct val="115000"/>
              </a:lnSpc>
              <a:spcBef>
                <a:spcPts val="1200"/>
              </a:spcBef>
              <a:spcAft>
                <a:spcPts val="0"/>
              </a:spcAft>
              <a:buNone/>
            </a:pPr>
            <a:r>
              <a:rPr lang="en-US" sz="6600">
                <a:solidFill>
                  <a:schemeClr val="lt1"/>
                </a:solidFill>
              </a:rPr>
              <a:t>       Increased 1324%</a:t>
            </a:r>
            <a:endParaRPr sz="6600">
              <a:solidFill>
                <a:schemeClr val="lt1"/>
              </a:solidFill>
            </a:endParaRPr>
          </a:p>
          <a:p>
            <a:pPr indent="0" lvl="0" marL="0" rtl="0" algn="l">
              <a:lnSpc>
                <a:spcPct val="115000"/>
              </a:lnSpc>
              <a:spcBef>
                <a:spcPts val="1000"/>
              </a:spcBef>
              <a:spcAft>
                <a:spcPts val="0"/>
              </a:spcAft>
              <a:buNone/>
            </a:pPr>
            <a:r>
              <a:t/>
            </a:r>
            <a:endParaRPr sz="4400">
              <a:solidFill>
                <a:schemeClr val="lt1"/>
              </a:solidFill>
            </a:endParaRPr>
          </a:p>
          <a:p>
            <a:pPr indent="0" lvl="0" marL="0" rtl="0" algn="l">
              <a:spcBef>
                <a:spcPts val="1000"/>
              </a:spcBef>
              <a:spcAft>
                <a:spcPts val="1000"/>
              </a:spcAft>
              <a:buNone/>
            </a:pPr>
            <a:r>
              <a:t/>
            </a:r>
            <a:endParaRPr sz="4400">
              <a:solidFill>
                <a:schemeClr val="dk1"/>
              </a:solidFill>
            </a:endParaRPr>
          </a:p>
        </p:txBody>
      </p:sp>
      <p:pic>
        <p:nvPicPr>
          <p:cNvPr id="435" name="Google Shape;435;p49"/>
          <p:cNvPicPr preferRelativeResize="0"/>
          <p:nvPr/>
        </p:nvPicPr>
        <p:blipFill>
          <a:blip r:embed="rId3">
            <a:alphaModFix/>
          </a:blip>
          <a:stretch>
            <a:fillRect/>
          </a:stretch>
        </p:blipFill>
        <p:spPr>
          <a:xfrm>
            <a:off x="2103151" y="7577675"/>
            <a:ext cx="877394" cy="925962"/>
          </a:xfrm>
          <a:prstGeom prst="rect">
            <a:avLst/>
          </a:prstGeom>
          <a:noFill/>
          <a:ln>
            <a:noFill/>
          </a:ln>
        </p:spPr>
      </p:pic>
      <p:pic>
        <p:nvPicPr>
          <p:cNvPr id="436" name="Google Shape;436;p49"/>
          <p:cNvPicPr preferRelativeResize="0"/>
          <p:nvPr/>
        </p:nvPicPr>
        <p:blipFill>
          <a:blip r:embed="rId4">
            <a:alphaModFix/>
          </a:blip>
          <a:stretch>
            <a:fillRect/>
          </a:stretch>
        </p:blipFill>
        <p:spPr>
          <a:xfrm>
            <a:off x="15669625" y="7204325"/>
            <a:ext cx="7187200" cy="449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42" name="Google Shape;442;p5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43" name="Google Shape;443;p50"/>
          <p:cNvSpPr txBox="1"/>
          <p:nvPr>
            <p:ph idx="3" type="body"/>
          </p:nvPr>
        </p:nvSpPr>
        <p:spPr>
          <a:xfrm>
            <a:off x="684750" y="1423200"/>
            <a:ext cx="13496700" cy="11328300"/>
          </a:xfrm>
          <a:prstGeom prst="rect">
            <a:avLst/>
          </a:prstGeom>
        </p:spPr>
        <p:txBody>
          <a:bodyPr anchorCtr="0" anchor="t" bIns="2437975" lIns="1219000" spcFirstLastPara="1" rIns="1219000" wrap="square" tIns="0">
            <a:normAutofit fontScale="55000" lnSpcReduction="20000"/>
          </a:bodyPr>
          <a:lstStyle/>
          <a:p>
            <a:pPr indent="0" lvl="0" marL="0" rtl="0" algn="l">
              <a:spcBef>
                <a:spcPts val="0"/>
              </a:spcBef>
              <a:spcAft>
                <a:spcPts val="0"/>
              </a:spcAft>
              <a:buNone/>
            </a:pPr>
            <a:r>
              <a:rPr lang="en-US" sz="1200"/>
              <a:t>Summarize your findings from your alerts when analyzing the attack logs. Were the thresholds correct?</a:t>
            </a:r>
            <a:endParaRPr sz="1200"/>
          </a:p>
          <a:p>
            <a:pPr indent="0" lvl="0" marL="0" rtl="0" algn="l">
              <a:lnSpc>
                <a:spcPct val="115000"/>
              </a:lnSpc>
              <a:spcBef>
                <a:spcPts val="1200"/>
              </a:spcBef>
              <a:spcAft>
                <a:spcPts val="0"/>
              </a:spcAft>
              <a:buNone/>
            </a:pPr>
            <a:r>
              <a:t/>
            </a:r>
            <a:endParaRPr sz="9250">
              <a:solidFill>
                <a:schemeClr val="lt1"/>
              </a:solidFill>
            </a:endParaRPr>
          </a:p>
          <a:p>
            <a:pPr indent="0" lvl="0" marL="0" rtl="0" algn="l">
              <a:lnSpc>
                <a:spcPct val="115000"/>
              </a:lnSpc>
              <a:spcBef>
                <a:spcPts val="1000"/>
              </a:spcBef>
              <a:spcAft>
                <a:spcPts val="0"/>
              </a:spcAft>
              <a:buNone/>
            </a:pPr>
            <a:r>
              <a:rPr lang="en-US" sz="9250">
                <a:solidFill>
                  <a:schemeClr val="lt1"/>
                </a:solidFill>
              </a:rPr>
              <a:t>Our </a:t>
            </a:r>
            <a:r>
              <a:rPr lang="en-US" sz="9250">
                <a:solidFill>
                  <a:srgbClr val="00FF00"/>
                </a:solidFill>
              </a:rPr>
              <a:t>Analysis for International Activity</a:t>
            </a:r>
            <a:endParaRPr sz="9250">
              <a:solidFill>
                <a:srgbClr val="00FF00"/>
              </a:solidFill>
            </a:endParaRPr>
          </a:p>
          <a:p>
            <a:pPr indent="0" lvl="0" marL="0" rtl="0" algn="l">
              <a:lnSpc>
                <a:spcPct val="115000"/>
              </a:lnSpc>
              <a:spcBef>
                <a:spcPts val="1000"/>
              </a:spcBef>
              <a:spcAft>
                <a:spcPts val="0"/>
              </a:spcAft>
              <a:buNone/>
            </a:pPr>
            <a:r>
              <a:rPr lang="en-US" sz="9250">
                <a:solidFill>
                  <a:schemeClr val="lt1"/>
                </a:solidFill>
              </a:rPr>
              <a:t>detected increase volume of activity from international countries. </a:t>
            </a:r>
            <a:endParaRPr sz="9250">
              <a:solidFill>
                <a:schemeClr val="lt1"/>
              </a:solidFill>
            </a:endParaRPr>
          </a:p>
          <a:p>
            <a:pPr indent="0" lvl="0" marL="0" rtl="0" algn="l">
              <a:lnSpc>
                <a:spcPct val="115000"/>
              </a:lnSpc>
              <a:spcBef>
                <a:spcPts val="1000"/>
              </a:spcBef>
              <a:spcAft>
                <a:spcPts val="0"/>
              </a:spcAft>
              <a:buNone/>
            </a:pPr>
            <a:r>
              <a:t/>
            </a:r>
            <a:endParaRPr sz="9250">
              <a:solidFill>
                <a:schemeClr val="lt1"/>
              </a:solidFill>
            </a:endParaRPr>
          </a:p>
          <a:p>
            <a:pPr indent="0" lvl="0" marL="0" rtl="0" algn="l">
              <a:lnSpc>
                <a:spcPct val="115000"/>
              </a:lnSpc>
              <a:spcBef>
                <a:spcPts val="1000"/>
              </a:spcBef>
              <a:spcAft>
                <a:spcPts val="0"/>
              </a:spcAft>
              <a:buNone/>
            </a:pPr>
            <a:r>
              <a:rPr lang="en-US" sz="9250">
                <a:solidFill>
                  <a:schemeClr val="lt1"/>
                </a:solidFill>
              </a:rPr>
              <a:t>Our thresholds is set to trigger an</a:t>
            </a:r>
            <a:r>
              <a:rPr lang="en-US" sz="9250">
                <a:solidFill>
                  <a:schemeClr val="accent3"/>
                </a:solidFill>
              </a:rPr>
              <a:t> alert</a:t>
            </a:r>
            <a:r>
              <a:rPr lang="en-US" sz="9250">
                <a:solidFill>
                  <a:schemeClr val="lt1"/>
                </a:solidFill>
              </a:rPr>
              <a:t> at 140 counts.  </a:t>
            </a:r>
            <a:endParaRPr sz="9250">
              <a:solidFill>
                <a:schemeClr val="lt1"/>
              </a:solidFill>
            </a:endParaRPr>
          </a:p>
          <a:p>
            <a:pPr indent="0" lvl="0" marL="0" rtl="0" algn="l">
              <a:lnSpc>
                <a:spcPct val="115000"/>
              </a:lnSpc>
              <a:spcBef>
                <a:spcPts val="1000"/>
              </a:spcBef>
              <a:spcAft>
                <a:spcPts val="0"/>
              </a:spcAft>
              <a:buNone/>
            </a:pPr>
            <a:r>
              <a:t/>
            </a:r>
            <a:endParaRPr sz="9250">
              <a:solidFill>
                <a:schemeClr val="lt1"/>
              </a:solidFill>
            </a:endParaRPr>
          </a:p>
          <a:p>
            <a:pPr indent="0" lvl="0" marL="0" rtl="0" algn="l">
              <a:lnSpc>
                <a:spcPct val="115000"/>
              </a:lnSpc>
              <a:spcBef>
                <a:spcPts val="1000"/>
              </a:spcBef>
              <a:spcAft>
                <a:spcPts val="1000"/>
              </a:spcAft>
              <a:buNone/>
            </a:pPr>
            <a:r>
              <a:rPr lang="en-US" sz="9250">
                <a:solidFill>
                  <a:schemeClr val="lt1"/>
                </a:solidFill>
              </a:rPr>
              <a:t>We noticed 730 counts at 6:00 pm and again at 8:00 pm with 1415 counts.</a:t>
            </a:r>
            <a:endParaRPr sz="9250">
              <a:solidFill>
                <a:schemeClr val="lt1"/>
              </a:solidFill>
            </a:endParaRPr>
          </a:p>
        </p:txBody>
      </p:sp>
      <p:pic>
        <p:nvPicPr>
          <p:cNvPr id="444" name="Google Shape;444;p50"/>
          <p:cNvPicPr preferRelativeResize="0"/>
          <p:nvPr/>
        </p:nvPicPr>
        <p:blipFill>
          <a:blip r:embed="rId3">
            <a:alphaModFix/>
          </a:blip>
          <a:stretch>
            <a:fillRect/>
          </a:stretch>
        </p:blipFill>
        <p:spPr>
          <a:xfrm>
            <a:off x="15558925" y="3637138"/>
            <a:ext cx="6441724" cy="64417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50" name="Google Shape;450;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51" name="Google Shape;451;p51"/>
          <p:cNvSpPr txBox="1"/>
          <p:nvPr>
            <p:ph idx="3" type="body"/>
          </p:nvPr>
        </p:nvSpPr>
        <p:spPr>
          <a:xfrm>
            <a:off x="684750" y="1423200"/>
            <a:ext cx="22961400" cy="4616700"/>
          </a:xfrm>
          <a:prstGeom prst="rect">
            <a:avLst/>
          </a:prstGeom>
        </p:spPr>
        <p:txBody>
          <a:bodyPr anchorCtr="0" anchor="t" bIns="2437975" lIns="1219000" spcFirstLastPara="1" rIns="1219000" wrap="square" tIns="0">
            <a:normAutofit fontScale="25000" lnSpcReduction="20000"/>
          </a:bodyPr>
          <a:lstStyle/>
          <a:p>
            <a:pPr indent="0" lvl="0" marL="0" rtl="0" algn="l">
              <a:spcBef>
                <a:spcPts val="0"/>
              </a:spcBef>
              <a:spcAft>
                <a:spcPts val="0"/>
              </a:spcAft>
              <a:buNone/>
            </a:pPr>
            <a:r>
              <a:rPr lang="en-US" sz="1200"/>
              <a:t>Summarize </a:t>
            </a:r>
            <a:r>
              <a:rPr lang="en-US" sz="1200"/>
              <a:t>your findings from your alerts when analyzing the attack logs. Were the thresholds correct?</a:t>
            </a:r>
            <a:endParaRPr sz="1200"/>
          </a:p>
          <a:p>
            <a:pPr indent="0" lvl="0" marL="0" rtl="0" algn="l">
              <a:lnSpc>
                <a:spcPct val="115000"/>
              </a:lnSpc>
              <a:spcBef>
                <a:spcPts val="1200"/>
              </a:spcBef>
              <a:spcAft>
                <a:spcPts val="0"/>
              </a:spcAft>
              <a:buNone/>
            </a:pPr>
            <a:r>
              <a:t/>
            </a:r>
            <a:endParaRPr sz="9250">
              <a:solidFill>
                <a:schemeClr val="lt1"/>
              </a:solidFill>
            </a:endParaRPr>
          </a:p>
          <a:p>
            <a:pPr indent="0" lvl="0" marL="0" rtl="0" algn="r">
              <a:spcBef>
                <a:spcPts val="1000"/>
              </a:spcBef>
              <a:spcAft>
                <a:spcPts val="0"/>
              </a:spcAft>
              <a:buClr>
                <a:schemeClr val="dk1"/>
              </a:buClr>
              <a:buSzPts val="275"/>
              <a:buFont typeface="Arial"/>
              <a:buNone/>
            </a:pPr>
            <a:r>
              <a:t/>
            </a:r>
            <a:endParaRPr sz="16000">
              <a:solidFill>
                <a:schemeClr val="lt1"/>
              </a:solidFill>
            </a:endParaRPr>
          </a:p>
          <a:p>
            <a:pPr indent="0" lvl="0" marL="0" rtl="0" algn="l">
              <a:spcBef>
                <a:spcPts val="1000"/>
              </a:spcBef>
              <a:spcAft>
                <a:spcPts val="1000"/>
              </a:spcAft>
              <a:buClr>
                <a:schemeClr val="dk1"/>
              </a:buClr>
              <a:buSzPts val="275"/>
              <a:buFont typeface="Arial"/>
              <a:buNone/>
            </a:pPr>
            <a:r>
              <a:rPr lang="en-US" sz="26000">
                <a:solidFill>
                  <a:schemeClr val="lt1"/>
                </a:solidFill>
              </a:rPr>
              <a:t>Can you guess what cities in particular we noticed? </a:t>
            </a:r>
            <a:endParaRPr sz="26000">
              <a:solidFill>
                <a:schemeClr val="lt1"/>
              </a:solidFill>
            </a:endParaRPr>
          </a:p>
        </p:txBody>
      </p:sp>
      <p:pic>
        <p:nvPicPr>
          <p:cNvPr id="452" name="Google Shape;452;p51"/>
          <p:cNvPicPr preferRelativeResize="0"/>
          <p:nvPr/>
        </p:nvPicPr>
        <p:blipFill>
          <a:blip r:embed="rId3">
            <a:alphaModFix/>
          </a:blip>
          <a:stretch>
            <a:fillRect/>
          </a:stretch>
        </p:blipFill>
        <p:spPr>
          <a:xfrm>
            <a:off x="152400" y="5441700"/>
            <a:ext cx="8207472" cy="4616700"/>
          </a:xfrm>
          <a:prstGeom prst="rect">
            <a:avLst/>
          </a:prstGeom>
          <a:noFill/>
          <a:ln>
            <a:noFill/>
          </a:ln>
        </p:spPr>
      </p:pic>
      <p:pic>
        <p:nvPicPr>
          <p:cNvPr id="453" name="Google Shape;453;p51"/>
          <p:cNvPicPr preferRelativeResize="0"/>
          <p:nvPr/>
        </p:nvPicPr>
        <p:blipFill>
          <a:blip r:embed="rId4">
            <a:alphaModFix/>
          </a:blip>
          <a:stretch>
            <a:fillRect/>
          </a:stretch>
        </p:blipFill>
        <p:spPr>
          <a:xfrm>
            <a:off x="16762950" y="5441700"/>
            <a:ext cx="6921674" cy="4616699"/>
          </a:xfrm>
          <a:prstGeom prst="rect">
            <a:avLst/>
          </a:prstGeom>
          <a:noFill/>
          <a:ln>
            <a:noFill/>
          </a:ln>
        </p:spPr>
      </p:pic>
      <p:pic>
        <p:nvPicPr>
          <p:cNvPr id="454" name="Google Shape;454;p51"/>
          <p:cNvPicPr preferRelativeResize="0"/>
          <p:nvPr/>
        </p:nvPicPr>
        <p:blipFill>
          <a:blip r:embed="rId5">
            <a:alphaModFix/>
          </a:blip>
          <a:stretch>
            <a:fillRect/>
          </a:stretch>
        </p:blipFill>
        <p:spPr>
          <a:xfrm>
            <a:off x="8963543" y="5441700"/>
            <a:ext cx="7146606" cy="4757425"/>
          </a:xfrm>
          <a:prstGeom prst="rect">
            <a:avLst/>
          </a:prstGeom>
          <a:noFill/>
          <a:ln>
            <a:noFill/>
          </a:ln>
        </p:spPr>
      </p:pic>
      <p:sp>
        <p:nvSpPr>
          <p:cNvPr id="455" name="Google Shape;455;p51"/>
          <p:cNvSpPr txBox="1"/>
          <p:nvPr>
            <p:ph idx="3" type="body"/>
          </p:nvPr>
        </p:nvSpPr>
        <p:spPr>
          <a:xfrm>
            <a:off x="708125" y="9621900"/>
            <a:ext cx="22961400" cy="3332100"/>
          </a:xfrm>
          <a:prstGeom prst="rect">
            <a:avLst/>
          </a:prstGeom>
        </p:spPr>
        <p:txBody>
          <a:bodyPr anchorCtr="0" anchor="t" bIns="2437975" lIns="1219000" spcFirstLastPara="1" rIns="1219000" wrap="square" tIns="0">
            <a:normAutofit fontScale="25000" lnSpcReduction="20000"/>
          </a:bodyPr>
          <a:lstStyle/>
          <a:p>
            <a:pPr indent="0" lvl="0" marL="0" rtl="0" algn="l">
              <a:spcBef>
                <a:spcPts val="0"/>
              </a:spcBef>
              <a:spcAft>
                <a:spcPts val="0"/>
              </a:spcAft>
              <a:buNone/>
            </a:pPr>
            <a:r>
              <a:rPr lang="en-US" sz="1200"/>
              <a:t>Summarize your findings from your alerts when analyzing the attack logs. Were the thresholds correct?</a:t>
            </a:r>
            <a:endParaRPr sz="1200"/>
          </a:p>
          <a:p>
            <a:pPr indent="0" lvl="0" marL="0" rtl="0" algn="l">
              <a:lnSpc>
                <a:spcPct val="115000"/>
              </a:lnSpc>
              <a:spcBef>
                <a:spcPts val="1200"/>
              </a:spcBef>
              <a:spcAft>
                <a:spcPts val="0"/>
              </a:spcAft>
              <a:buNone/>
            </a:pPr>
            <a:r>
              <a:t/>
            </a:r>
            <a:endParaRPr sz="9250">
              <a:solidFill>
                <a:schemeClr val="lt1"/>
              </a:solidFill>
            </a:endParaRPr>
          </a:p>
          <a:p>
            <a:pPr indent="0" lvl="0" marL="0" rtl="0" algn="r">
              <a:lnSpc>
                <a:spcPct val="115000"/>
              </a:lnSpc>
              <a:spcBef>
                <a:spcPts val="1000"/>
              </a:spcBef>
              <a:spcAft>
                <a:spcPts val="0"/>
              </a:spcAft>
              <a:buNone/>
            </a:pPr>
            <a:r>
              <a:t/>
            </a:r>
            <a:endParaRPr sz="16000">
              <a:solidFill>
                <a:schemeClr val="lt1"/>
              </a:solidFill>
            </a:endParaRPr>
          </a:p>
          <a:p>
            <a:pPr indent="0" lvl="0" marL="0" rtl="0" algn="r">
              <a:lnSpc>
                <a:spcPct val="115000"/>
              </a:lnSpc>
              <a:spcBef>
                <a:spcPts val="1000"/>
              </a:spcBef>
              <a:spcAft>
                <a:spcPts val="0"/>
              </a:spcAft>
              <a:buNone/>
            </a:pPr>
            <a:r>
              <a:t/>
            </a:r>
            <a:endParaRPr sz="16000">
              <a:solidFill>
                <a:schemeClr val="lt1"/>
              </a:solidFill>
            </a:endParaRPr>
          </a:p>
          <a:p>
            <a:pPr indent="0" lvl="0" marL="0" rtl="0" algn="r">
              <a:lnSpc>
                <a:spcPct val="115000"/>
              </a:lnSpc>
              <a:spcBef>
                <a:spcPts val="1000"/>
              </a:spcBef>
              <a:spcAft>
                <a:spcPts val="1000"/>
              </a:spcAft>
              <a:buNone/>
            </a:pPr>
            <a:r>
              <a:rPr lang="en-US" sz="16000">
                <a:solidFill>
                  <a:srgbClr val="00FF00"/>
                </a:solidFill>
              </a:rPr>
              <a:t>….stayed tuned and I will reveal all!</a:t>
            </a:r>
            <a:r>
              <a:rPr lang="en-US" sz="16000">
                <a:solidFill>
                  <a:srgbClr val="00FF00"/>
                </a:solidFill>
              </a:rPr>
              <a:t> </a:t>
            </a:r>
            <a:endParaRPr sz="16000">
              <a:solidFill>
                <a:srgbClr val="00FF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61" name="Google Shape;461;p5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62" name="Google Shape;462;p52"/>
          <p:cNvSpPr txBox="1"/>
          <p:nvPr>
            <p:ph idx="3" type="body"/>
          </p:nvPr>
        </p:nvSpPr>
        <p:spPr>
          <a:xfrm>
            <a:off x="703375" y="2295400"/>
            <a:ext cx="22942800" cy="3146700"/>
          </a:xfrm>
          <a:prstGeom prst="rect">
            <a:avLst/>
          </a:prstGeom>
        </p:spPr>
        <p:txBody>
          <a:bodyPr anchorCtr="0" anchor="t" bIns="2437975" lIns="1219000" spcFirstLastPara="1" rIns="1219000" wrap="square" tIns="0">
            <a:normAutofit fontScale="25000" lnSpcReduction="20000"/>
          </a:bodyPr>
          <a:lstStyle/>
          <a:p>
            <a:pPr indent="0" lvl="0" marL="0" rtl="0" algn="l">
              <a:spcBef>
                <a:spcPts val="0"/>
              </a:spcBef>
              <a:spcAft>
                <a:spcPts val="0"/>
              </a:spcAft>
              <a:buNone/>
            </a:pPr>
            <a:r>
              <a:t/>
            </a:r>
            <a:endParaRPr sz="20000">
              <a:solidFill>
                <a:schemeClr val="lt1"/>
              </a:solidFill>
            </a:endParaRPr>
          </a:p>
          <a:p>
            <a:pPr indent="0" lvl="0" marL="0" rtl="0" algn="l">
              <a:spcBef>
                <a:spcPts val="1200"/>
              </a:spcBef>
              <a:spcAft>
                <a:spcPts val="0"/>
              </a:spcAft>
              <a:buNone/>
            </a:pPr>
            <a:r>
              <a:rPr lang="en-US" sz="20000">
                <a:solidFill>
                  <a:srgbClr val="00FF00"/>
                </a:solidFill>
              </a:rPr>
              <a:t>Dashboard Analysis for Time Chart of HTTP Methods:</a:t>
            </a:r>
            <a:endParaRPr sz="20000">
              <a:solidFill>
                <a:srgbClr val="00FF00"/>
              </a:solidFill>
            </a:endParaRPr>
          </a:p>
          <a:p>
            <a:pPr indent="0" lvl="0" marL="0" rtl="0" algn="l">
              <a:spcBef>
                <a:spcPts val="1200"/>
              </a:spcBef>
              <a:spcAft>
                <a:spcPts val="0"/>
              </a:spcAft>
              <a:buNone/>
            </a:pPr>
            <a:r>
              <a:t/>
            </a:r>
            <a:endParaRPr sz="20000">
              <a:solidFill>
                <a:schemeClr val="lt1"/>
              </a:solidFill>
            </a:endParaRPr>
          </a:p>
          <a:p>
            <a:pPr indent="0" lvl="0" marL="0" rtl="0" algn="l">
              <a:spcBef>
                <a:spcPts val="1200"/>
              </a:spcBef>
              <a:spcAft>
                <a:spcPts val="0"/>
              </a:spcAft>
              <a:buNone/>
            </a:pPr>
            <a:r>
              <a:rPr lang="en-US" sz="20000">
                <a:solidFill>
                  <a:schemeClr val="lt1"/>
                </a:solidFill>
              </a:rPr>
              <a:t>After analyzing the attack logs on the </a:t>
            </a:r>
            <a:r>
              <a:rPr lang="en-US" sz="20000">
                <a:solidFill>
                  <a:srgbClr val="00FF00"/>
                </a:solidFill>
              </a:rPr>
              <a:t>dashboard</a:t>
            </a:r>
            <a:r>
              <a:rPr lang="en-US" sz="20000">
                <a:solidFill>
                  <a:schemeClr val="lt1"/>
                </a:solidFill>
              </a:rPr>
              <a:t>, we found POST and GET methods were used in this attack.</a:t>
            </a:r>
            <a:endParaRPr sz="20000">
              <a:solidFill>
                <a:schemeClr val="lt1"/>
              </a:solidFill>
            </a:endParaRPr>
          </a:p>
          <a:p>
            <a:pPr indent="0" lvl="0" marL="0" rtl="0" algn="l">
              <a:spcBef>
                <a:spcPts val="1200"/>
              </a:spcBef>
              <a:spcAft>
                <a:spcPts val="0"/>
              </a:spcAft>
              <a:buNone/>
            </a:pPr>
            <a:r>
              <a:t/>
            </a:r>
            <a:endParaRPr sz="1200"/>
          </a:p>
          <a:p>
            <a:pPr indent="0" lvl="0" marL="914400" rtl="0" algn="l">
              <a:lnSpc>
                <a:spcPct val="115000"/>
              </a:lnSpc>
              <a:spcBef>
                <a:spcPts val="1200"/>
              </a:spcBef>
              <a:spcAft>
                <a:spcPts val="0"/>
              </a:spcAft>
              <a:buNone/>
            </a:pPr>
            <a:r>
              <a:t/>
            </a:r>
            <a:endParaRPr sz="4400">
              <a:solidFill>
                <a:schemeClr val="lt1"/>
              </a:solidFill>
            </a:endParaRPr>
          </a:p>
          <a:p>
            <a:pPr indent="0" lvl="0" marL="0" rtl="0" algn="l">
              <a:lnSpc>
                <a:spcPct val="115000"/>
              </a:lnSpc>
              <a:spcBef>
                <a:spcPts val="1000"/>
              </a:spcBef>
              <a:spcAft>
                <a:spcPts val="1000"/>
              </a:spcAft>
              <a:buNone/>
            </a:pPr>
            <a:r>
              <a:t/>
            </a:r>
            <a:endParaRPr sz="4400">
              <a:solidFill>
                <a:schemeClr val="lt1"/>
              </a:solidFill>
            </a:endParaRPr>
          </a:p>
        </p:txBody>
      </p:sp>
      <p:pic>
        <p:nvPicPr>
          <p:cNvPr id="463" name="Google Shape;463;p52"/>
          <p:cNvPicPr preferRelativeResize="0"/>
          <p:nvPr/>
        </p:nvPicPr>
        <p:blipFill>
          <a:blip r:embed="rId3">
            <a:alphaModFix/>
          </a:blip>
          <a:stretch>
            <a:fillRect/>
          </a:stretch>
        </p:blipFill>
        <p:spPr>
          <a:xfrm>
            <a:off x="1227750" y="7075875"/>
            <a:ext cx="21629073" cy="5080025"/>
          </a:xfrm>
          <a:prstGeom prst="rect">
            <a:avLst/>
          </a:prstGeom>
          <a:noFill/>
          <a:ln>
            <a:noFill/>
          </a:ln>
          <a:effectLst>
            <a:outerShdw blurRad="57150" rotWithShape="0" algn="bl" dir="5400000" dist="19050">
              <a:srgbClr val="000000">
                <a:alpha val="45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69" name="Google Shape;469;p5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70" name="Google Shape;470;p53"/>
          <p:cNvSpPr txBox="1"/>
          <p:nvPr>
            <p:ph idx="3" type="body"/>
          </p:nvPr>
        </p:nvSpPr>
        <p:spPr>
          <a:xfrm>
            <a:off x="717425" y="1768200"/>
            <a:ext cx="22942800" cy="5130600"/>
          </a:xfrm>
          <a:prstGeom prst="rect">
            <a:avLst/>
          </a:prstGeom>
        </p:spPr>
        <p:txBody>
          <a:bodyPr anchorCtr="0" anchor="t" bIns="2437975" lIns="1219000" spcFirstLastPara="1" rIns="1219000" wrap="square" tIns="0">
            <a:normAutofit fontScale="25000" lnSpcReduction="20000"/>
          </a:bodyPr>
          <a:lstStyle/>
          <a:p>
            <a:pPr indent="0" lvl="0" marL="0" rtl="0" algn="l">
              <a:spcBef>
                <a:spcPts val="0"/>
              </a:spcBef>
              <a:spcAft>
                <a:spcPts val="0"/>
              </a:spcAft>
              <a:buNone/>
            </a:pPr>
            <a:r>
              <a:rPr lang="en-US" sz="20000">
                <a:solidFill>
                  <a:srgbClr val="00FF00"/>
                </a:solidFill>
              </a:rPr>
              <a:t>Dashboard Analysis for Cluster Map revealed</a:t>
            </a:r>
            <a:r>
              <a:rPr lang="en-US" sz="20000">
                <a:solidFill>
                  <a:schemeClr val="lt1"/>
                </a:solidFill>
              </a:rPr>
              <a:t>:</a:t>
            </a:r>
            <a:endParaRPr sz="20000">
              <a:solidFill>
                <a:schemeClr val="lt1"/>
              </a:solidFill>
            </a:endParaRPr>
          </a:p>
          <a:p>
            <a:pPr indent="0" lvl="0" marL="0" rtl="0" algn="l">
              <a:spcBef>
                <a:spcPts val="1200"/>
              </a:spcBef>
              <a:spcAft>
                <a:spcPts val="0"/>
              </a:spcAft>
              <a:buNone/>
            </a:pPr>
            <a:r>
              <a:t/>
            </a:r>
            <a:endParaRPr sz="20000">
              <a:solidFill>
                <a:schemeClr val="lt1"/>
              </a:solidFill>
            </a:endParaRPr>
          </a:p>
          <a:p>
            <a:pPr indent="0" lvl="0" marL="0" rtl="0" algn="l">
              <a:spcBef>
                <a:spcPts val="1200"/>
              </a:spcBef>
              <a:spcAft>
                <a:spcPts val="0"/>
              </a:spcAft>
              <a:buNone/>
            </a:pPr>
            <a:r>
              <a:rPr lang="en-US" sz="20000">
                <a:solidFill>
                  <a:schemeClr val="lt1"/>
                </a:solidFill>
              </a:rPr>
              <a:t>An increase of density change of a few countries. In particular: Japan, India, and El Salvadore.</a:t>
            </a:r>
            <a:endParaRPr sz="20000">
              <a:solidFill>
                <a:schemeClr val="lt1"/>
              </a:solidFill>
            </a:endParaRPr>
          </a:p>
          <a:p>
            <a:pPr indent="0" lvl="0" marL="0" rtl="0" algn="l">
              <a:spcBef>
                <a:spcPts val="1200"/>
              </a:spcBef>
              <a:spcAft>
                <a:spcPts val="0"/>
              </a:spcAft>
              <a:buNone/>
            </a:pPr>
            <a:r>
              <a:rPr lang="en-US" sz="20000">
                <a:solidFill>
                  <a:schemeClr val="lt1"/>
                </a:solidFill>
              </a:rPr>
              <a:t>After further analysis we found Ukraine with high volume of activity as well.</a:t>
            </a:r>
            <a:endParaRPr sz="20000">
              <a:solidFill>
                <a:schemeClr val="lt1"/>
              </a:solidFill>
            </a:endParaRPr>
          </a:p>
          <a:p>
            <a:pPr indent="0" lvl="0" marL="0" rtl="0" algn="l">
              <a:spcBef>
                <a:spcPts val="1200"/>
              </a:spcBef>
              <a:spcAft>
                <a:spcPts val="0"/>
              </a:spcAft>
              <a:buNone/>
            </a:pPr>
            <a:r>
              <a:t/>
            </a:r>
            <a:endParaRPr sz="1200"/>
          </a:p>
          <a:p>
            <a:pPr indent="0" lvl="0" marL="914400" rtl="0" algn="l">
              <a:lnSpc>
                <a:spcPct val="115000"/>
              </a:lnSpc>
              <a:spcBef>
                <a:spcPts val="1200"/>
              </a:spcBef>
              <a:spcAft>
                <a:spcPts val="0"/>
              </a:spcAft>
              <a:buNone/>
            </a:pPr>
            <a:r>
              <a:t/>
            </a:r>
            <a:endParaRPr sz="4400">
              <a:solidFill>
                <a:schemeClr val="lt1"/>
              </a:solidFill>
            </a:endParaRPr>
          </a:p>
          <a:p>
            <a:pPr indent="0" lvl="0" marL="0" rtl="0" algn="l">
              <a:lnSpc>
                <a:spcPct val="115000"/>
              </a:lnSpc>
              <a:spcBef>
                <a:spcPts val="1000"/>
              </a:spcBef>
              <a:spcAft>
                <a:spcPts val="1000"/>
              </a:spcAft>
              <a:buNone/>
            </a:pPr>
            <a:r>
              <a:t/>
            </a:r>
            <a:endParaRPr sz="4400">
              <a:solidFill>
                <a:schemeClr val="lt1"/>
              </a:solidFill>
            </a:endParaRPr>
          </a:p>
        </p:txBody>
      </p:sp>
      <p:pic>
        <p:nvPicPr>
          <p:cNvPr id="471" name="Google Shape;471;p53"/>
          <p:cNvPicPr preferRelativeResize="0"/>
          <p:nvPr/>
        </p:nvPicPr>
        <p:blipFill>
          <a:blip r:embed="rId3">
            <a:alphaModFix amt="78000"/>
          </a:blip>
          <a:stretch>
            <a:fillRect/>
          </a:stretch>
        </p:blipFill>
        <p:spPr>
          <a:xfrm>
            <a:off x="1234175" y="7000450"/>
            <a:ext cx="21462523" cy="5611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Attack Summary—Apache</a:t>
            </a:r>
            <a:endParaRPr>
              <a:solidFill>
                <a:schemeClr val="lt1"/>
              </a:solidFill>
            </a:endParaRPr>
          </a:p>
        </p:txBody>
      </p:sp>
      <p:sp>
        <p:nvSpPr>
          <p:cNvPr id="477" name="Google Shape;477;p5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78" name="Google Shape;478;p5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92500" lnSpcReduction="20000"/>
          </a:bodyPr>
          <a:lstStyle/>
          <a:p>
            <a:pPr indent="0" lvl="0" marL="0" rtl="0" algn="l">
              <a:spcBef>
                <a:spcPts val="0"/>
              </a:spcBef>
              <a:spcAft>
                <a:spcPts val="0"/>
              </a:spcAft>
              <a:buNone/>
            </a:pPr>
            <a:r>
              <a:rPr lang="en-US" sz="7200">
                <a:solidFill>
                  <a:srgbClr val="00FF00"/>
                </a:solidFill>
              </a:rPr>
              <a:t>Dashboard Analysis of URI Data</a:t>
            </a:r>
            <a:r>
              <a:rPr lang="en-US" sz="7200">
                <a:solidFill>
                  <a:schemeClr val="lt1"/>
                </a:solidFill>
              </a:rPr>
              <a:t> </a:t>
            </a:r>
            <a:r>
              <a:rPr lang="en-US" sz="7200">
                <a:solidFill>
                  <a:schemeClr val="lt1"/>
                </a:solidFill>
              </a:rPr>
              <a:t>revealed</a:t>
            </a:r>
            <a:r>
              <a:rPr lang="en-US" sz="7200">
                <a:solidFill>
                  <a:schemeClr val="lt1"/>
                </a:solidFill>
              </a:rPr>
              <a:t> high activity on the logon.php page and on the files.logstach1.3.2 page.  </a:t>
            </a:r>
            <a:endParaRPr sz="7200">
              <a:solidFill>
                <a:schemeClr val="lt1"/>
              </a:solidFill>
            </a:endParaRPr>
          </a:p>
          <a:p>
            <a:pPr indent="0" lvl="0" marL="0" rtl="0" algn="l">
              <a:spcBef>
                <a:spcPts val="1200"/>
              </a:spcBef>
              <a:spcAft>
                <a:spcPts val="0"/>
              </a:spcAft>
              <a:buNone/>
            </a:pPr>
            <a:r>
              <a:rPr lang="en-US" sz="7200">
                <a:solidFill>
                  <a:schemeClr val="lt1"/>
                </a:solidFill>
              </a:rPr>
              <a:t>                                                          </a:t>
            </a:r>
            <a:endParaRPr sz="7200">
              <a:solidFill>
                <a:schemeClr val="lt1"/>
              </a:solidFill>
            </a:endParaRPr>
          </a:p>
          <a:p>
            <a:pPr indent="0" lvl="0" marL="0" rtl="0" algn="l">
              <a:spcBef>
                <a:spcPts val="1200"/>
              </a:spcBef>
              <a:spcAft>
                <a:spcPts val="0"/>
              </a:spcAft>
              <a:buNone/>
            </a:pPr>
            <a:r>
              <a:t/>
            </a:r>
            <a:endParaRPr sz="4400">
              <a:solidFill>
                <a:schemeClr val="lt1"/>
              </a:solidFill>
            </a:endParaRPr>
          </a:p>
          <a:p>
            <a:pPr indent="0" lvl="0" marL="0" rtl="0" algn="l">
              <a:spcBef>
                <a:spcPts val="1200"/>
              </a:spcBef>
              <a:spcAft>
                <a:spcPts val="0"/>
              </a:spcAft>
              <a:buNone/>
            </a:pPr>
            <a:r>
              <a:t/>
            </a:r>
            <a:endParaRPr sz="4400">
              <a:solidFill>
                <a:schemeClr val="lt1"/>
              </a:solidFill>
            </a:endParaRPr>
          </a:p>
          <a:p>
            <a:pPr indent="0" lvl="0" marL="0" rtl="0" algn="l">
              <a:spcBef>
                <a:spcPts val="1200"/>
              </a:spcBef>
              <a:spcAft>
                <a:spcPts val="0"/>
              </a:spcAft>
              <a:buNone/>
            </a:pPr>
            <a:r>
              <a:t/>
            </a:r>
            <a:endParaRPr sz="4400">
              <a:solidFill>
                <a:schemeClr val="lt1"/>
              </a:solidFill>
            </a:endParaRPr>
          </a:p>
          <a:p>
            <a:pPr indent="0" lvl="0" marL="914400" rtl="0" algn="l">
              <a:lnSpc>
                <a:spcPct val="115000"/>
              </a:lnSpc>
              <a:spcBef>
                <a:spcPts val="1200"/>
              </a:spcBef>
              <a:spcAft>
                <a:spcPts val="1000"/>
              </a:spcAft>
              <a:buNone/>
            </a:pPr>
            <a:r>
              <a:t/>
            </a:r>
            <a:endParaRPr sz="4400">
              <a:solidFill>
                <a:schemeClr val="lt1"/>
              </a:solidFill>
            </a:endParaRPr>
          </a:p>
        </p:txBody>
      </p:sp>
      <p:pic>
        <p:nvPicPr>
          <p:cNvPr id="479" name="Google Shape;479;p54"/>
          <p:cNvPicPr preferRelativeResize="0"/>
          <p:nvPr/>
        </p:nvPicPr>
        <p:blipFill>
          <a:blip r:embed="rId3">
            <a:alphaModFix/>
          </a:blip>
          <a:stretch>
            <a:fillRect/>
          </a:stretch>
        </p:blipFill>
        <p:spPr>
          <a:xfrm>
            <a:off x="17813762" y="8478881"/>
            <a:ext cx="2544724" cy="2544725"/>
          </a:xfrm>
          <a:prstGeom prst="rect">
            <a:avLst/>
          </a:prstGeom>
          <a:noFill/>
          <a:ln>
            <a:noFill/>
          </a:ln>
        </p:spPr>
      </p:pic>
      <p:pic>
        <p:nvPicPr>
          <p:cNvPr id="480" name="Google Shape;480;p54"/>
          <p:cNvPicPr preferRelativeResize="0"/>
          <p:nvPr/>
        </p:nvPicPr>
        <p:blipFill rotWithShape="1">
          <a:blip r:embed="rId4">
            <a:alphaModFix/>
          </a:blip>
          <a:srcRect b="0" l="34902" r="30608" t="0"/>
          <a:stretch/>
        </p:blipFill>
        <p:spPr>
          <a:xfrm>
            <a:off x="1520825" y="5740825"/>
            <a:ext cx="12499601" cy="5947400"/>
          </a:xfrm>
          <a:prstGeom prst="rect">
            <a:avLst/>
          </a:prstGeom>
          <a:noFill/>
          <a:ln>
            <a:noFill/>
          </a:ln>
        </p:spPr>
      </p:pic>
      <p:sp>
        <p:nvSpPr>
          <p:cNvPr id="481" name="Google Shape;481;p54"/>
          <p:cNvSpPr txBox="1"/>
          <p:nvPr/>
        </p:nvSpPr>
        <p:spPr>
          <a:xfrm>
            <a:off x="15224075" y="7055675"/>
            <a:ext cx="7724100" cy="142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US" sz="6000">
                <a:solidFill>
                  <a:schemeClr val="lt1"/>
                </a:solidFill>
                <a:latin typeface="Roboto"/>
                <a:ea typeface="Roboto"/>
                <a:cs typeface="Roboto"/>
                <a:sym typeface="Roboto"/>
              </a:rPr>
              <a:t>What does this mean?</a:t>
            </a:r>
            <a:endParaRPr sz="6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55"/>
          <p:cNvPicPr preferRelativeResize="0"/>
          <p:nvPr/>
        </p:nvPicPr>
        <p:blipFill rotWithShape="1">
          <a:blip r:embed="rId3">
            <a:alphaModFix/>
          </a:blip>
          <a:srcRect b="2407" l="0" r="0" t="2417"/>
          <a:stretch/>
        </p:blipFill>
        <p:spPr>
          <a:xfrm>
            <a:off x="731334" y="773067"/>
            <a:ext cx="22914824" cy="12246447"/>
          </a:xfrm>
          <a:prstGeom prst="rect">
            <a:avLst/>
          </a:prstGeom>
          <a:noFill/>
          <a:ln>
            <a:noFill/>
          </a:ln>
        </p:spPr>
      </p:pic>
      <p:sp>
        <p:nvSpPr>
          <p:cNvPr id="487" name="Google Shape;487;p5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88" name="Google Shape;488;p5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b="1" lang="en-US" sz="12000">
                <a:solidFill>
                  <a:srgbClr val="F7EF6A"/>
                </a:solidFill>
              </a:rPr>
              <a:t>Summary and Future Mitigations</a:t>
            </a:r>
            <a:endParaRPr b="1" sz="12000">
              <a:solidFill>
                <a:srgbClr val="F7EF6A"/>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89" name="Google Shape;489;p5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ppt_w</p:attrName>
                                        </p:attrNameLst>
                                      </p:cBhvr>
                                      <p:tavLst>
                                        <p:tav fmla="" tm="0">
                                          <p:val>
                                            <p:strVal val="0"/>
                                          </p:val>
                                        </p:tav>
                                        <p:tav fmla="" tm="100000">
                                          <p:val>
                                            <p:strVal val="#ppt_w"/>
                                          </p:val>
                                        </p:tav>
                                      </p:tavLst>
                                    </p:anim>
                                    <p:anim calcmode="lin" valueType="num">
                                      <p:cBhvr additive="base">
                                        <p:cTn dur="1000"/>
                                        <p:tgtEl>
                                          <p:spTgt spid="48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rgbClr val="00FF00"/>
                </a:solidFill>
              </a:rPr>
              <a:t>VSI Analysis</a:t>
            </a:r>
            <a:r>
              <a:rPr lang="en-US">
                <a:solidFill>
                  <a:srgbClr val="00FF00"/>
                </a:solidFill>
              </a:rPr>
              <a:t> Summary</a:t>
            </a:r>
            <a:endParaRPr>
              <a:solidFill>
                <a:srgbClr val="00FF00"/>
              </a:solidFill>
            </a:endParaRPr>
          </a:p>
        </p:txBody>
      </p:sp>
      <p:sp>
        <p:nvSpPr>
          <p:cNvPr id="495" name="Google Shape;495;p5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496" name="Google Shape;496;p56"/>
          <p:cNvSpPr txBox="1"/>
          <p:nvPr>
            <p:ph idx="3" type="body"/>
          </p:nvPr>
        </p:nvSpPr>
        <p:spPr>
          <a:xfrm>
            <a:off x="703375" y="1646375"/>
            <a:ext cx="22942800" cy="11438700"/>
          </a:xfrm>
          <a:prstGeom prst="rect">
            <a:avLst/>
          </a:prstGeom>
        </p:spPr>
        <p:txBody>
          <a:bodyPr anchorCtr="0" anchor="t" bIns="2437975" lIns="1219000" spcFirstLastPara="1" rIns="1219000" wrap="square" tIns="0">
            <a:noAutofit/>
          </a:bodyPr>
          <a:lstStyle/>
          <a:p>
            <a:pPr indent="-514350" lvl="0" marL="914400" rtl="0" algn="l">
              <a:lnSpc>
                <a:spcPct val="115000"/>
              </a:lnSpc>
              <a:spcBef>
                <a:spcPts val="0"/>
              </a:spcBef>
              <a:spcAft>
                <a:spcPts val="0"/>
              </a:spcAft>
              <a:buClr>
                <a:schemeClr val="lt1"/>
              </a:buClr>
              <a:buSzPts val="4500"/>
              <a:buChar char="●"/>
            </a:pPr>
            <a:r>
              <a:rPr lang="en-US" sz="4500">
                <a:solidFill>
                  <a:schemeClr val="lt1"/>
                </a:solidFill>
                <a:latin typeface="Calibri"/>
                <a:ea typeface="Calibri"/>
                <a:cs typeface="Calibri"/>
                <a:sym typeface="Calibri"/>
              </a:rPr>
              <a:t>The analysis primarily relies on alert-triggering thresholds set during the attack. </a:t>
            </a:r>
            <a:endParaRPr sz="4500">
              <a:solidFill>
                <a:schemeClr val="lt1"/>
              </a:solidFill>
            </a:endParaRPr>
          </a:p>
          <a:p>
            <a:pPr indent="-514350" lvl="0" marL="914400" rtl="0" algn="l">
              <a:lnSpc>
                <a:spcPct val="115000"/>
              </a:lnSpc>
              <a:spcBef>
                <a:spcPts val="100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Comparing Windows and Apache server logs with attack logs revealed a significant increase in severity component of signature IDs, indicating a 337% rise from 329 to 1111 counts in failed activity </a:t>
            </a:r>
            <a:endParaRPr sz="4500">
              <a:solidFill>
                <a:schemeClr val="lt1"/>
              </a:solidFill>
              <a:latin typeface="Calibri"/>
              <a:ea typeface="Calibri"/>
              <a:cs typeface="Calibri"/>
              <a:sym typeface="Calibri"/>
            </a:endParaRPr>
          </a:p>
          <a:p>
            <a:pPr indent="-514350" lvl="0" marL="914400" rtl="0" algn="l">
              <a:lnSpc>
                <a:spcPct val="115000"/>
              </a:lnSpc>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Successful logins analysis showed suspicious patterns, and a user named "user_k" triggered an alert with 2114 logins at 9 am</a:t>
            </a:r>
            <a:endParaRPr sz="4500">
              <a:solidFill>
                <a:schemeClr val="lt1"/>
              </a:solidFill>
              <a:latin typeface="Calibri"/>
              <a:ea typeface="Calibri"/>
              <a:cs typeface="Calibri"/>
              <a:sym typeface="Calibri"/>
            </a:endParaRPr>
          </a:p>
          <a:p>
            <a:pPr indent="-514350" lvl="0" marL="914400" rtl="0" algn="l">
              <a:lnSpc>
                <a:spcPct val="115000"/>
              </a:lnSpc>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Deleted accounts showed no significant deviation from baseline</a:t>
            </a:r>
            <a:endParaRPr sz="4500">
              <a:solidFill>
                <a:schemeClr val="lt1"/>
              </a:solidFill>
              <a:latin typeface="Calibri"/>
              <a:ea typeface="Calibri"/>
              <a:cs typeface="Calibri"/>
              <a:sym typeface="Calibri"/>
            </a:endParaRPr>
          </a:p>
          <a:p>
            <a:pPr indent="-514350" lvl="0" marL="914400" rtl="0" algn="l">
              <a:lnSpc>
                <a:spcPct val="115000"/>
              </a:lnSpc>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Dashboard analysis of user signatures revealed suspicious activities related to password changes and account lockouts, particularly User_a and User_k</a:t>
            </a:r>
            <a:endParaRPr sz="4500">
              <a:solidFill>
                <a:schemeClr val="lt1"/>
              </a:solidFill>
              <a:latin typeface="Calibri"/>
              <a:ea typeface="Calibri"/>
              <a:cs typeface="Calibri"/>
              <a:sym typeface="Calibri"/>
            </a:endParaRPr>
          </a:p>
          <a:p>
            <a:pPr indent="-514350" lvl="0" marL="914400" rtl="0" algn="l">
              <a:lnSpc>
                <a:spcPct val="115000"/>
              </a:lnSpc>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Dashboard analysis revealed suspicious activity related to POST and GET methods, indicating an attack</a:t>
            </a:r>
            <a:endParaRPr sz="4500">
              <a:solidFill>
                <a:schemeClr val="lt1"/>
              </a:solidFill>
              <a:latin typeface="Calibri"/>
              <a:ea typeface="Calibri"/>
              <a:cs typeface="Calibri"/>
              <a:sym typeface="Calibri"/>
            </a:endParaRPr>
          </a:p>
          <a:p>
            <a:pPr indent="-514350" lvl="0" marL="914400" rtl="0" algn="l">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Foreign actor interaction was notable during specific times</a:t>
            </a:r>
            <a:endParaRPr sz="4500">
              <a:solidFill>
                <a:schemeClr val="lt1"/>
              </a:solidFill>
              <a:latin typeface="Calibri"/>
              <a:ea typeface="Calibri"/>
              <a:cs typeface="Calibri"/>
              <a:sym typeface="Calibri"/>
            </a:endParaRPr>
          </a:p>
          <a:p>
            <a:pPr indent="-514350" lvl="0" marL="914400" rtl="0" algn="l">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Cluster map analysis pointed to origins in Japan, India, and El Salvador</a:t>
            </a:r>
            <a:endParaRPr sz="4500">
              <a:solidFill>
                <a:schemeClr val="lt1"/>
              </a:solidFill>
              <a:latin typeface="Calibri"/>
              <a:ea typeface="Calibri"/>
              <a:cs typeface="Calibri"/>
              <a:sym typeface="Calibri"/>
            </a:endParaRPr>
          </a:p>
          <a:p>
            <a:pPr indent="-514350" lvl="0" marL="914400" rtl="0" algn="l">
              <a:spcBef>
                <a:spcPts val="0"/>
              </a:spcBef>
              <a:spcAft>
                <a:spcPts val="0"/>
              </a:spcAft>
              <a:buClr>
                <a:schemeClr val="lt1"/>
              </a:buClr>
              <a:buSzPts val="4500"/>
              <a:buFont typeface="Calibri"/>
              <a:buChar char="●"/>
            </a:pPr>
            <a:r>
              <a:rPr lang="en-US" sz="4500">
                <a:solidFill>
                  <a:schemeClr val="lt1"/>
                </a:solidFill>
                <a:latin typeface="Calibri"/>
                <a:ea typeface="Calibri"/>
                <a:cs typeface="Calibri"/>
                <a:sym typeface="Calibri"/>
              </a:rPr>
              <a:t>URI analysis identified troubling logon.php activity and the presence of Logstash</a:t>
            </a:r>
            <a:endParaRPr sz="45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2791"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Scenario</a:t>
            </a:r>
            <a:endParaRPr>
              <a:solidFill>
                <a:schemeClr val="lt1"/>
              </a:solidFill>
            </a:endParaRPr>
          </a:p>
        </p:txBody>
      </p:sp>
      <p:sp>
        <p:nvSpPr>
          <p:cNvPr id="156" name="Google Shape;156;p2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57" name="Google Shape;157;p21"/>
          <p:cNvSpPr txBox="1"/>
          <p:nvPr>
            <p:ph idx="3" type="body"/>
          </p:nvPr>
        </p:nvSpPr>
        <p:spPr>
          <a:xfrm>
            <a:off x="717350" y="2253400"/>
            <a:ext cx="22942800" cy="9866700"/>
          </a:xfrm>
          <a:prstGeom prst="rect">
            <a:avLst/>
          </a:prstGeom>
        </p:spPr>
        <p:txBody>
          <a:bodyPr anchorCtr="0" anchor="t" bIns="2437975" lIns="1219000" spcFirstLastPara="1" rIns="1219000" wrap="square" tIns="0">
            <a:normAutofit lnSpcReduction="20000"/>
          </a:bodyPr>
          <a:lstStyle/>
          <a:p>
            <a:pPr indent="-457200" lvl="0" marL="914400" rtl="0" algn="l">
              <a:lnSpc>
                <a:spcPct val="115000"/>
              </a:lnSpc>
              <a:spcBef>
                <a:spcPts val="0"/>
              </a:spcBef>
              <a:spcAft>
                <a:spcPts val="0"/>
              </a:spcAft>
              <a:buClr>
                <a:schemeClr val="lt1"/>
              </a:buClr>
              <a:buSzPts val="3600"/>
              <a:buChar char="●"/>
            </a:pPr>
            <a:r>
              <a:rPr lang="en-US" sz="3600">
                <a:solidFill>
                  <a:schemeClr val="lt1"/>
                </a:solidFill>
              </a:rPr>
              <a:t>Company: Virtual Space </a:t>
            </a:r>
            <a:r>
              <a:rPr lang="en-US" sz="3600">
                <a:solidFill>
                  <a:schemeClr val="lt1"/>
                </a:solidFill>
              </a:rPr>
              <a:t>Industries</a:t>
            </a:r>
            <a:r>
              <a:rPr lang="en-US" sz="3600">
                <a:solidFill>
                  <a:schemeClr val="lt1"/>
                </a:solidFill>
              </a:rPr>
              <a:t> (VSI)</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Role: SOC analyst</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Industry: Virtual Reality Program Design for Businesses</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Threat: Rumors of cyberattacks from competitor JobeCorp</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Monitoring Tool: Splunk</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Monitoring Focus: Detect and prevent potential cyberattacks</a:t>
            </a:r>
            <a:endParaRPr sz="3600">
              <a:solidFill>
                <a:schemeClr val="lt1"/>
              </a:solidFill>
            </a:endParaRPr>
          </a:p>
          <a:p>
            <a:pPr indent="-457200" lvl="0" marL="914400" rtl="0" algn="l">
              <a:lnSpc>
                <a:spcPct val="115000"/>
              </a:lnSpc>
              <a:spcBef>
                <a:spcPts val="1000"/>
              </a:spcBef>
              <a:spcAft>
                <a:spcPts val="0"/>
              </a:spcAft>
              <a:buClr>
                <a:schemeClr val="lt1"/>
              </a:buClr>
              <a:buSzPts val="3600"/>
              <a:buChar char="●"/>
            </a:pPr>
            <a:r>
              <a:rPr lang="en-US" sz="3600">
                <a:solidFill>
                  <a:schemeClr val="lt1"/>
                </a:solidFill>
              </a:rPr>
              <a:t>Systems Analyzed:</a:t>
            </a:r>
            <a:endParaRPr sz="3600">
              <a:solidFill>
                <a:schemeClr val="lt1"/>
              </a:solidFill>
            </a:endParaRPr>
          </a:p>
          <a:p>
            <a:pPr indent="-457200" lvl="1" marL="1371600" rtl="0" algn="l">
              <a:lnSpc>
                <a:spcPct val="115000"/>
              </a:lnSpc>
              <a:spcBef>
                <a:spcPts val="1000"/>
              </a:spcBef>
              <a:spcAft>
                <a:spcPts val="0"/>
              </a:spcAft>
              <a:buClr>
                <a:schemeClr val="lt1"/>
              </a:buClr>
              <a:buSzPts val="3600"/>
              <a:buChar char="○"/>
            </a:pPr>
            <a:r>
              <a:rPr lang="en-US" sz="3600">
                <a:solidFill>
                  <a:schemeClr val="lt1"/>
                </a:solidFill>
              </a:rPr>
              <a:t>Apache Web Server</a:t>
            </a:r>
            <a:endParaRPr sz="3600">
              <a:solidFill>
                <a:schemeClr val="lt1"/>
              </a:solidFill>
            </a:endParaRPr>
          </a:p>
          <a:p>
            <a:pPr indent="-457200" lvl="1" marL="1371600" rtl="0" algn="l">
              <a:lnSpc>
                <a:spcPct val="115000"/>
              </a:lnSpc>
              <a:spcBef>
                <a:spcPts val="1000"/>
              </a:spcBef>
              <a:spcAft>
                <a:spcPts val="0"/>
              </a:spcAft>
              <a:buClr>
                <a:schemeClr val="lt1"/>
              </a:buClr>
              <a:buSzPts val="3600"/>
              <a:buChar char="○"/>
            </a:pPr>
            <a:r>
              <a:rPr lang="en-US" sz="3600">
                <a:solidFill>
                  <a:schemeClr val="lt1"/>
                </a:solidFill>
              </a:rPr>
              <a:t>Windows Server System</a:t>
            </a:r>
            <a:endParaRPr sz="3600">
              <a:solidFill>
                <a:schemeClr val="lt1"/>
              </a:solidFill>
            </a:endParaRPr>
          </a:p>
          <a:p>
            <a:pPr indent="0" lvl="0" marL="1371600" rtl="0" algn="l">
              <a:lnSpc>
                <a:spcPct val="115000"/>
              </a:lnSpc>
              <a:spcBef>
                <a:spcPts val="1000"/>
              </a:spcBef>
              <a:spcAft>
                <a:spcPts val="0"/>
              </a:spcAft>
              <a:buNone/>
            </a:pPr>
            <a:r>
              <a:t/>
            </a:r>
            <a:endParaRPr sz="3600">
              <a:solidFill>
                <a:schemeClr val="lt1"/>
              </a:solidFill>
            </a:endParaRPr>
          </a:p>
          <a:p>
            <a:pPr indent="0" lvl="0" marL="914400" rtl="0" algn="l">
              <a:lnSpc>
                <a:spcPct val="115000"/>
              </a:lnSpc>
              <a:spcBef>
                <a:spcPts val="1000"/>
              </a:spcBef>
              <a:spcAft>
                <a:spcPts val="1000"/>
              </a:spcAft>
              <a:buNone/>
            </a:pPr>
            <a:r>
              <a:t/>
            </a:r>
            <a:endParaRPr sz="3600">
              <a:solidFill>
                <a:schemeClr val="lt1"/>
              </a:solidFill>
            </a:endParaRPr>
          </a:p>
        </p:txBody>
      </p:sp>
      <p:pic>
        <p:nvPicPr>
          <p:cNvPr id="158" name="Google Shape;158;p21"/>
          <p:cNvPicPr preferRelativeResize="0"/>
          <p:nvPr/>
        </p:nvPicPr>
        <p:blipFill>
          <a:blip r:embed="rId3">
            <a:alphaModFix/>
          </a:blip>
          <a:stretch>
            <a:fillRect/>
          </a:stretch>
        </p:blipFill>
        <p:spPr>
          <a:xfrm>
            <a:off x="19093475" y="9428588"/>
            <a:ext cx="3336450" cy="3336450"/>
          </a:xfrm>
          <a:prstGeom prst="rect">
            <a:avLst/>
          </a:prstGeom>
          <a:noFill/>
          <a:ln>
            <a:noFill/>
          </a:ln>
        </p:spPr>
      </p:pic>
      <p:pic>
        <p:nvPicPr>
          <p:cNvPr id="159" name="Google Shape;159;p21"/>
          <p:cNvPicPr preferRelativeResize="0"/>
          <p:nvPr/>
        </p:nvPicPr>
        <p:blipFill>
          <a:blip r:embed="rId4">
            <a:alphaModFix/>
          </a:blip>
          <a:stretch>
            <a:fillRect/>
          </a:stretch>
        </p:blipFill>
        <p:spPr>
          <a:xfrm>
            <a:off x="9792313" y="9808888"/>
            <a:ext cx="5087300" cy="2575850"/>
          </a:xfrm>
          <a:prstGeom prst="rect">
            <a:avLst/>
          </a:prstGeom>
          <a:noFill/>
          <a:ln>
            <a:noFill/>
          </a:ln>
        </p:spPr>
      </p:pic>
      <p:pic>
        <p:nvPicPr>
          <p:cNvPr id="160" name="Google Shape;160;p21"/>
          <p:cNvPicPr preferRelativeResize="0"/>
          <p:nvPr/>
        </p:nvPicPr>
        <p:blipFill>
          <a:blip r:embed="rId5">
            <a:alphaModFix/>
          </a:blip>
          <a:stretch>
            <a:fillRect/>
          </a:stretch>
        </p:blipFill>
        <p:spPr>
          <a:xfrm>
            <a:off x="3265563" y="10199450"/>
            <a:ext cx="1794724" cy="1794724"/>
          </a:xfrm>
          <a:prstGeom prst="rect">
            <a:avLst/>
          </a:prstGeom>
          <a:noFill/>
          <a:ln>
            <a:noFill/>
          </a:ln>
        </p:spPr>
      </p:pic>
      <p:pic>
        <p:nvPicPr>
          <p:cNvPr id="161" name="Google Shape;161;p21"/>
          <p:cNvPicPr preferRelativeResize="0"/>
          <p:nvPr/>
        </p:nvPicPr>
        <p:blipFill>
          <a:blip r:embed="rId6">
            <a:alphaModFix/>
          </a:blip>
          <a:stretch>
            <a:fillRect/>
          </a:stretch>
        </p:blipFill>
        <p:spPr>
          <a:xfrm>
            <a:off x="18313400" y="2103125"/>
            <a:ext cx="3905250" cy="4267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rgbClr val="00FF00"/>
                </a:solidFill>
              </a:rPr>
              <a:t>Proposed Mitigations</a:t>
            </a:r>
            <a:endParaRPr>
              <a:solidFill>
                <a:srgbClr val="00FF00"/>
              </a:solidFill>
            </a:endParaRPr>
          </a:p>
        </p:txBody>
      </p:sp>
      <p:sp>
        <p:nvSpPr>
          <p:cNvPr id="502" name="Google Shape;502;p5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503" name="Google Shape;503;p57"/>
          <p:cNvSpPr txBox="1"/>
          <p:nvPr>
            <p:ph idx="3" type="body"/>
          </p:nvPr>
        </p:nvSpPr>
        <p:spPr>
          <a:xfrm>
            <a:off x="703375" y="1646375"/>
            <a:ext cx="22942800" cy="11438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6000">
              <a:solidFill>
                <a:schemeClr val="lt1"/>
              </a:solidFill>
              <a:latin typeface="Calibri"/>
              <a:ea typeface="Calibri"/>
              <a:cs typeface="Calibri"/>
              <a:sym typeface="Calibri"/>
            </a:endParaRPr>
          </a:p>
          <a:p>
            <a:pPr indent="0" lvl="0" marL="0" rtl="0" algn="l">
              <a:lnSpc>
                <a:spcPct val="115000"/>
              </a:lnSpc>
              <a:spcBef>
                <a:spcPts val="1000"/>
              </a:spcBef>
              <a:spcAft>
                <a:spcPts val="0"/>
              </a:spcAft>
              <a:buNone/>
            </a:pPr>
            <a:r>
              <a:rPr lang="en-US" sz="6000">
                <a:solidFill>
                  <a:schemeClr val="lt1"/>
                </a:solidFill>
                <a:latin typeface="Calibri"/>
                <a:ea typeface="Calibri"/>
                <a:cs typeface="Calibri"/>
                <a:sym typeface="Calibri"/>
              </a:rPr>
              <a:t>Window Servers</a:t>
            </a:r>
            <a:endParaRPr sz="6000">
              <a:solidFill>
                <a:schemeClr val="lt1"/>
              </a:solidFill>
              <a:latin typeface="Calibri"/>
              <a:ea typeface="Calibri"/>
              <a:cs typeface="Calibri"/>
              <a:sym typeface="Calibri"/>
            </a:endParaRPr>
          </a:p>
          <a:p>
            <a:pPr indent="-609600" lvl="0" marL="914400" rtl="0" algn="l">
              <a:lnSpc>
                <a:spcPct val="115000"/>
              </a:lnSpc>
              <a:spcBef>
                <a:spcPts val="1000"/>
              </a:spcBef>
              <a:spcAft>
                <a:spcPts val="0"/>
              </a:spcAft>
              <a:buClr>
                <a:schemeClr val="lt1"/>
              </a:buClr>
              <a:buSzPts val="6000"/>
              <a:buChar char="●"/>
            </a:pPr>
            <a:r>
              <a:rPr lang="en-US" sz="6000">
                <a:solidFill>
                  <a:schemeClr val="lt1"/>
                </a:solidFill>
                <a:latin typeface="Calibri"/>
                <a:ea typeface="Calibri"/>
                <a:cs typeface="Calibri"/>
                <a:sym typeface="Calibri"/>
              </a:rPr>
              <a:t>Implement </a:t>
            </a:r>
            <a:r>
              <a:rPr lang="en-US" sz="6000">
                <a:solidFill>
                  <a:schemeClr val="lt1"/>
                </a:solidFill>
                <a:latin typeface="Calibri"/>
                <a:ea typeface="Calibri"/>
                <a:cs typeface="Calibri"/>
                <a:sym typeface="Calibri"/>
              </a:rPr>
              <a:t>appropriate</a:t>
            </a:r>
            <a:r>
              <a:rPr lang="en-US" sz="6000">
                <a:solidFill>
                  <a:schemeClr val="lt1"/>
                </a:solidFill>
                <a:latin typeface="Calibri"/>
                <a:ea typeface="Calibri"/>
                <a:cs typeface="Calibri"/>
                <a:sym typeface="Calibri"/>
              </a:rPr>
              <a:t> alerts  more specific to both the Windows and Apache servers</a:t>
            </a:r>
            <a:endParaRPr sz="6000">
              <a:solidFill>
                <a:schemeClr val="lt1"/>
              </a:solidFill>
              <a:latin typeface="Calibri"/>
              <a:ea typeface="Calibri"/>
              <a:cs typeface="Calibri"/>
              <a:sym typeface="Calibri"/>
            </a:endParaRPr>
          </a:p>
          <a:p>
            <a:pPr indent="-609600" lvl="0" marL="914400" rtl="0" algn="l">
              <a:lnSpc>
                <a:spcPct val="115000"/>
              </a:lnSpc>
              <a:spcBef>
                <a:spcPts val="1000"/>
              </a:spcBef>
              <a:spcAft>
                <a:spcPts val="0"/>
              </a:spcAft>
              <a:buClr>
                <a:schemeClr val="lt1"/>
              </a:buClr>
              <a:buSzPts val="6000"/>
              <a:buFont typeface="Calibri"/>
              <a:buChar char="●"/>
            </a:pPr>
            <a:r>
              <a:rPr lang="en-US" sz="6000">
                <a:solidFill>
                  <a:schemeClr val="lt1"/>
                </a:solidFill>
                <a:latin typeface="Calibri"/>
                <a:ea typeface="Calibri"/>
                <a:cs typeface="Calibri"/>
                <a:sym typeface="Calibri"/>
              </a:rPr>
              <a:t>Utilize Internet Information Services (IIS) URL or Rewrite module v2 installed on on the (Microsoft) Exchange Server to use Emergency Mitigation</a:t>
            </a:r>
            <a:endParaRPr sz="6000">
              <a:solidFill>
                <a:schemeClr val="lt1"/>
              </a:solidFill>
              <a:latin typeface="Calibri"/>
              <a:ea typeface="Calibri"/>
              <a:cs typeface="Calibri"/>
              <a:sym typeface="Calibri"/>
            </a:endParaRPr>
          </a:p>
          <a:p>
            <a:pPr indent="0" lvl="0" marL="0" rtl="0" algn="l">
              <a:lnSpc>
                <a:spcPct val="115000"/>
              </a:lnSpc>
              <a:spcBef>
                <a:spcPts val="1000"/>
              </a:spcBef>
              <a:spcAft>
                <a:spcPts val="0"/>
              </a:spcAft>
              <a:buNone/>
            </a:pPr>
            <a:r>
              <a:t/>
            </a:r>
            <a:endParaRPr sz="6000">
              <a:solidFill>
                <a:schemeClr val="lt1"/>
              </a:solidFill>
              <a:latin typeface="Calibri"/>
              <a:ea typeface="Calibri"/>
              <a:cs typeface="Calibri"/>
              <a:sym typeface="Calibri"/>
            </a:endParaRPr>
          </a:p>
          <a:p>
            <a:pPr indent="0" lvl="0" marL="0" rtl="0" algn="l">
              <a:lnSpc>
                <a:spcPct val="115000"/>
              </a:lnSpc>
              <a:spcBef>
                <a:spcPts val="1000"/>
              </a:spcBef>
              <a:spcAft>
                <a:spcPts val="0"/>
              </a:spcAft>
              <a:buNone/>
            </a:pPr>
            <a:r>
              <a:rPr lang="en-US" sz="6000">
                <a:solidFill>
                  <a:schemeClr val="lt1"/>
                </a:solidFill>
                <a:latin typeface="Calibri"/>
                <a:ea typeface="Calibri"/>
                <a:cs typeface="Calibri"/>
                <a:sym typeface="Calibri"/>
              </a:rPr>
              <a:t>Apache Servers</a:t>
            </a:r>
            <a:endParaRPr sz="6000">
              <a:solidFill>
                <a:schemeClr val="lt1"/>
              </a:solidFill>
              <a:latin typeface="Calibri"/>
              <a:ea typeface="Calibri"/>
              <a:cs typeface="Calibri"/>
              <a:sym typeface="Calibri"/>
            </a:endParaRPr>
          </a:p>
          <a:p>
            <a:pPr indent="-609600" lvl="0" marL="914400" rtl="0" algn="l">
              <a:spcBef>
                <a:spcPts val="1200"/>
              </a:spcBef>
              <a:spcAft>
                <a:spcPts val="0"/>
              </a:spcAft>
              <a:buClr>
                <a:schemeClr val="lt1"/>
              </a:buClr>
              <a:buSzPts val="6000"/>
              <a:buFont typeface="Calibri"/>
              <a:buChar char="●"/>
            </a:pPr>
            <a:r>
              <a:rPr lang="en-US" sz="6000">
                <a:solidFill>
                  <a:schemeClr val="lt1"/>
                </a:solidFill>
                <a:latin typeface="Calibri"/>
                <a:ea typeface="Calibri"/>
                <a:cs typeface="Calibri"/>
                <a:sym typeface="Calibri"/>
              </a:rPr>
              <a:t>Use a mod_req timeout module on HTTP server</a:t>
            </a:r>
            <a:endParaRPr sz="6000">
              <a:solidFill>
                <a:schemeClr val="lt1"/>
              </a:solidFill>
              <a:latin typeface="Calibri"/>
              <a:ea typeface="Calibri"/>
              <a:cs typeface="Calibri"/>
              <a:sym typeface="Calibri"/>
            </a:endParaRPr>
          </a:p>
          <a:p>
            <a:pPr indent="0" lvl="0" marL="914400" rtl="0" algn="l">
              <a:lnSpc>
                <a:spcPct val="115000"/>
              </a:lnSpc>
              <a:spcBef>
                <a:spcPts val="1200"/>
              </a:spcBef>
              <a:spcAft>
                <a:spcPts val="0"/>
              </a:spcAft>
              <a:buNone/>
            </a:pPr>
            <a:r>
              <a:t/>
            </a:r>
            <a:endParaRPr sz="4000">
              <a:solidFill>
                <a:schemeClr val="lt1"/>
              </a:solidFill>
              <a:latin typeface="Calibri"/>
              <a:ea typeface="Calibri"/>
              <a:cs typeface="Calibri"/>
              <a:sym typeface="Calibri"/>
            </a:endParaRPr>
          </a:p>
          <a:p>
            <a:pPr indent="0" lvl="0" marL="914400" rtl="0" algn="just">
              <a:lnSpc>
                <a:spcPct val="115000"/>
              </a:lnSpc>
              <a:spcBef>
                <a:spcPts val="1000"/>
              </a:spcBef>
              <a:spcAft>
                <a:spcPts val="0"/>
              </a:spcAft>
              <a:buNone/>
            </a:pPr>
            <a:r>
              <a:t/>
            </a:r>
            <a:endParaRPr sz="4000">
              <a:solidFill>
                <a:schemeClr val="lt1"/>
              </a:solidFill>
            </a:endParaRPr>
          </a:p>
          <a:p>
            <a:pPr indent="0" lvl="0" marL="914400" rtl="0" algn="just">
              <a:lnSpc>
                <a:spcPct val="115000"/>
              </a:lnSpc>
              <a:spcBef>
                <a:spcPts val="1000"/>
              </a:spcBef>
              <a:spcAft>
                <a:spcPts val="1000"/>
              </a:spcAft>
              <a:buNone/>
            </a:pPr>
            <a:r>
              <a:t/>
            </a:r>
            <a:endParaRPr sz="6373">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rgbClr val="00FF00"/>
                </a:solidFill>
              </a:rPr>
              <a:t>Proposed Mitigations</a:t>
            </a:r>
            <a:endParaRPr>
              <a:solidFill>
                <a:srgbClr val="00FF00"/>
              </a:solidFill>
            </a:endParaRPr>
          </a:p>
        </p:txBody>
      </p:sp>
      <p:sp>
        <p:nvSpPr>
          <p:cNvPr id="509" name="Google Shape;509;p5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510" name="Google Shape;510;p58"/>
          <p:cNvSpPr txBox="1"/>
          <p:nvPr>
            <p:ph idx="3" type="body"/>
          </p:nvPr>
        </p:nvSpPr>
        <p:spPr>
          <a:xfrm>
            <a:off x="703375" y="1646375"/>
            <a:ext cx="22942800" cy="11438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6000">
              <a:solidFill>
                <a:schemeClr val="lt1"/>
              </a:solidFill>
              <a:latin typeface="Calibri"/>
              <a:ea typeface="Calibri"/>
              <a:cs typeface="Calibri"/>
              <a:sym typeface="Calibri"/>
            </a:endParaRPr>
          </a:p>
          <a:p>
            <a:pPr indent="0" lvl="0" marL="914400" rtl="0" algn="l">
              <a:spcBef>
                <a:spcPts val="1200"/>
              </a:spcBef>
              <a:spcAft>
                <a:spcPts val="0"/>
              </a:spcAft>
              <a:buNone/>
            </a:pPr>
            <a:r>
              <a:t/>
            </a:r>
            <a:endParaRPr sz="6000">
              <a:solidFill>
                <a:schemeClr val="lt1"/>
              </a:solidFill>
              <a:latin typeface="Calibri"/>
              <a:ea typeface="Calibri"/>
              <a:cs typeface="Calibri"/>
              <a:sym typeface="Calibri"/>
            </a:endParaRPr>
          </a:p>
          <a:p>
            <a:pPr indent="0" lvl="0" marL="914400" rtl="0" algn="l">
              <a:lnSpc>
                <a:spcPct val="115000"/>
              </a:lnSpc>
              <a:spcBef>
                <a:spcPts val="1200"/>
              </a:spcBef>
              <a:spcAft>
                <a:spcPts val="0"/>
              </a:spcAft>
              <a:buNone/>
            </a:pPr>
            <a:r>
              <a:t/>
            </a:r>
            <a:endParaRPr sz="4000">
              <a:solidFill>
                <a:schemeClr val="lt1"/>
              </a:solidFill>
              <a:latin typeface="Calibri"/>
              <a:ea typeface="Calibri"/>
              <a:cs typeface="Calibri"/>
              <a:sym typeface="Calibri"/>
            </a:endParaRPr>
          </a:p>
          <a:p>
            <a:pPr indent="0" lvl="0" marL="914400" rtl="0" algn="just">
              <a:lnSpc>
                <a:spcPct val="115000"/>
              </a:lnSpc>
              <a:spcBef>
                <a:spcPts val="1000"/>
              </a:spcBef>
              <a:spcAft>
                <a:spcPts val="0"/>
              </a:spcAft>
              <a:buNone/>
            </a:pPr>
            <a:r>
              <a:t/>
            </a:r>
            <a:endParaRPr sz="4000">
              <a:solidFill>
                <a:schemeClr val="lt1"/>
              </a:solidFill>
            </a:endParaRPr>
          </a:p>
          <a:p>
            <a:pPr indent="0" lvl="0" marL="914400" rtl="0" algn="just">
              <a:lnSpc>
                <a:spcPct val="115000"/>
              </a:lnSpc>
              <a:spcBef>
                <a:spcPts val="1000"/>
              </a:spcBef>
              <a:spcAft>
                <a:spcPts val="1000"/>
              </a:spcAft>
              <a:buNone/>
            </a:pPr>
            <a:r>
              <a:t/>
            </a:r>
            <a:endParaRPr sz="6373">
              <a:solidFill>
                <a:schemeClr val="lt1"/>
              </a:solidFill>
            </a:endParaRPr>
          </a:p>
        </p:txBody>
      </p:sp>
      <p:pic>
        <p:nvPicPr>
          <p:cNvPr id="511" name="Google Shape;511;p58"/>
          <p:cNvPicPr preferRelativeResize="0"/>
          <p:nvPr/>
        </p:nvPicPr>
        <p:blipFill>
          <a:blip r:embed="rId3">
            <a:alphaModFix/>
          </a:blip>
          <a:stretch>
            <a:fillRect/>
          </a:stretch>
        </p:blipFill>
        <p:spPr>
          <a:xfrm>
            <a:off x="11626375" y="1714500"/>
            <a:ext cx="10287000" cy="10287000"/>
          </a:xfrm>
          <a:prstGeom prst="rect">
            <a:avLst/>
          </a:prstGeom>
          <a:noFill/>
          <a:ln>
            <a:noFill/>
          </a:ln>
        </p:spPr>
      </p:pic>
      <p:sp>
        <p:nvSpPr>
          <p:cNvPr id="512" name="Google Shape;512;p58"/>
          <p:cNvSpPr txBox="1"/>
          <p:nvPr/>
        </p:nvSpPr>
        <p:spPr>
          <a:xfrm>
            <a:off x="1243850" y="2705825"/>
            <a:ext cx="9231900" cy="93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5000">
                <a:solidFill>
                  <a:srgbClr val="00FF00"/>
                </a:solidFill>
                <a:latin typeface="Roboto"/>
                <a:ea typeface="Roboto"/>
                <a:cs typeface="Roboto"/>
                <a:sym typeface="Roboto"/>
              </a:rPr>
              <a:t>As for VSI specifically, once all is rectified with Jobecorp, by utilizing the services and skills of Glitch Goblin, there’s always another threat actor on the horizon…</a:t>
            </a:r>
            <a:endParaRPr sz="5000">
              <a:solidFill>
                <a:srgbClr val="00FF00"/>
              </a:solidFill>
              <a:latin typeface="Roboto"/>
              <a:ea typeface="Roboto"/>
              <a:cs typeface="Roboto"/>
              <a:sym typeface="Roboto"/>
            </a:endParaRPr>
          </a:p>
          <a:p>
            <a:pPr indent="0" lvl="0" marL="0" rtl="0" algn="l">
              <a:lnSpc>
                <a:spcPct val="115000"/>
              </a:lnSpc>
              <a:spcBef>
                <a:spcPts val="1200"/>
              </a:spcBef>
              <a:spcAft>
                <a:spcPts val="0"/>
              </a:spcAft>
              <a:buNone/>
            </a:pPr>
            <a:r>
              <a:t/>
            </a:r>
            <a:endParaRPr sz="5000">
              <a:solidFill>
                <a:srgbClr val="00FF00"/>
              </a:solidFill>
              <a:latin typeface="Roboto"/>
              <a:ea typeface="Roboto"/>
              <a:cs typeface="Roboto"/>
              <a:sym typeface="Roboto"/>
            </a:endParaRPr>
          </a:p>
          <a:p>
            <a:pPr indent="0" lvl="0" marL="0" rtl="0" algn="l">
              <a:lnSpc>
                <a:spcPct val="115000"/>
              </a:lnSpc>
              <a:spcBef>
                <a:spcPts val="1200"/>
              </a:spcBef>
              <a:spcAft>
                <a:spcPts val="0"/>
              </a:spcAft>
              <a:buNone/>
            </a:pPr>
            <a:r>
              <a:rPr lang="en-US" sz="5000">
                <a:solidFill>
                  <a:srgbClr val="00FF00"/>
                </a:solidFill>
                <a:latin typeface="Roboto"/>
                <a:ea typeface="Roboto"/>
                <a:cs typeface="Roboto"/>
                <a:sym typeface="Roboto"/>
              </a:rPr>
              <a:t>…  the job of a cybersecurity professional is never done.  </a:t>
            </a:r>
            <a:endParaRPr sz="5000">
              <a:solidFill>
                <a:srgbClr val="00FF00"/>
              </a:solidFill>
              <a:latin typeface="Roboto"/>
              <a:ea typeface="Roboto"/>
              <a:cs typeface="Roboto"/>
              <a:sym typeface="Roboto"/>
            </a:endParaRPr>
          </a:p>
          <a:p>
            <a:pPr indent="0" lvl="0" marL="0" rtl="0" algn="l">
              <a:lnSpc>
                <a:spcPct val="115000"/>
              </a:lnSpc>
              <a:spcBef>
                <a:spcPts val="1200"/>
              </a:spcBef>
              <a:spcAft>
                <a:spcPts val="1200"/>
              </a:spcAft>
              <a:buNone/>
            </a:pPr>
            <a:r>
              <a:t/>
            </a:r>
            <a:endParaRPr sz="5000">
              <a:solidFill>
                <a:srgbClr val="00FF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t/>
            </a:r>
            <a:endParaRPr/>
          </a:p>
        </p:txBody>
      </p:sp>
      <p:sp>
        <p:nvSpPr>
          <p:cNvPr id="519" name="Google Shape;519;p5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t/>
            </a:r>
            <a:endParaRPr/>
          </a:p>
        </p:txBody>
      </p:sp>
      <p:sp>
        <p:nvSpPr>
          <p:cNvPr id="520" name="Google Shape;520;p5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521" name="Google Shape;521;p5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522" name="Google Shape;522;p59"/>
          <p:cNvSpPr txBox="1"/>
          <p:nvPr>
            <p:ph idx="3" type="body"/>
          </p:nvPr>
        </p:nvSpPr>
        <p:spPr>
          <a:xfrm>
            <a:off x="6887875" y="1549850"/>
            <a:ext cx="10601700" cy="10977900"/>
          </a:xfrm>
          <a:prstGeom prst="rect">
            <a:avLst/>
          </a:prstGeom>
        </p:spPr>
        <p:txBody>
          <a:bodyPr anchorCtr="0" anchor="t" bIns="2437975" lIns="1219000" spcFirstLastPara="1" rIns="1219000" wrap="square" tIns="0">
            <a:normAutofit/>
          </a:bodyPr>
          <a:lstStyle/>
          <a:p>
            <a:pPr indent="0" lvl="0" marL="0" rtl="0" algn="l">
              <a:spcBef>
                <a:spcPts val="0"/>
              </a:spcBef>
              <a:spcAft>
                <a:spcPts val="2100"/>
              </a:spcAft>
              <a:buNone/>
            </a:pPr>
            <a:r>
              <a:t/>
            </a:r>
            <a:endParaRPr/>
          </a:p>
        </p:txBody>
      </p:sp>
      <p:pic>
        <p:nvPicPr>
          <p:cNvPr id="523" name="Google Shape;523;p59"/>
          <p:cNvPicPr preferRelativeResize="0"/>
          <p:nvPr/>
        </p:nvPicPr>
        <p:blipFill>
          <a:blip r:embed="rId3">
            <a:alphaModFix/>
          </a:blip>
          <a:stretch>
            <a:fillRect/>
          </a:stretch>
        </p:blipFill>
        <p:spPr>
          <a:xfrm>
            <a:off x="6887850" y="1802600"/>
            <a:ext cx="10601751" cy="10977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2"/>
          <p:cNvPicPr preferRelativeResize="0"/>
          <p:nvPr/>
        </p:nvPicPr>
        <p:blipFill rotWithShape="1">
          <a:blip r:embed="rId3">
            <a:alphaModFix/>
          </a:blip>
          <a:srcRect b="2407" l="0" r="0" t="2417"/>
          <a:stretch/>
        </p:blipFill>
        <p:spPr>
          <a:xfrm>
            <a:off x="731421" y="734767"/>
            <a:ext cx="22914824" cy="12246447"/>
          </a:xfrm>
          <a:prstGeom prst="rect">
            <a:avLst/>
          </a:prstGeom>
          <a:noFill/>
          <a:ln>
            <a:noFill/>
          </a:ln>
        </p:spPr>
      </p:pic>
      <p:sp>
        <p:nvSpPr>
          <p:cNvPr id="167" name="Google Shape;167;p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8" name="Google Shape;168;p2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b="1" lang="en-US" sz="12044">
                <a:solidFill>
                  <a:srgbClr val="FFFF00"/>
                </a:solidFill>
              </a:rPr>
              <a:t>Departures Board Visualization</a:t>
            </a:r>
            <a:endParaRPr b="1" sz="12044">
              <a:solidFill>
                <a:srgbClr val="FFFF00"/>
              </a:solidFill>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9" name="Google Shape;169;p2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ppt_w</p:attrName>
                                        </p:attrNameLst>
                                      </p:cBhvr>
                                      <p:tavLst>
                                        <p:tav fmla="" tm="0">
                                          <p:val>
                                            <p:strVal val="0"/>
                                          </p:val>
                                        </p:tav>
                                        <p:tav fmla="" tm="100000">
                                          <p:val>
                                            <p:strVal val="#ppt_w"/>
                                          </p:val>
                                        </p:tav>
                                      </p:tavLst>
                                    </p:anim>
                                    <p:anim calcmode="lin" valueType="num">
                                      <p:cBhvr additive="base">
                                        <p:cTn dur="1000"/>
                                        <p:tgtEl>
                                          <p:spTgt spid="1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32716" y="265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rgbClr val="00FF00"/>
                </a:solidFill>
              </a:rPr>
              <a:t>Departures Board Visualization</a:t>
            </a:r>
            <a:endParaRPr>
              <a:solidFill>
                <a:srgbClr val="00FF00"/>
              </a:solidFill>
            </a:endParaRPr>
          </a:p>
        </p:txBody>
      </p:sp>
      <p:sp>
        <p:nvSpPr>
          <p:cNvPr id="175" name="Google Shape;175;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176" name="Google Shape;176;p23"/>
          <p:cNvSpPr txBox="1"/>
          <p:nvPr/>
        </p:nvSpPr>
        <p:spPr>
          <a:xfrm>
            <a:off x="1867350" y="2333050"/>
            <a:ext cx="20989500" cy="10189800"/>
          </a:xfrm>
          <a:prstGeom prst="rect">
            <a:avLst/>
          </a:prstGeom>
          <a:noFill/>
          <a:ln>
            <a:noFill/>
          </a:ln>
        </p:spPr>
        <p:txBody>
          <a:bodyPr anchorCtr="0" anchor="t" bIns="91425" lIns="91425" spcFirstLastPara="1" rIns="91425" wrap="square" tIns="91425">
            <a:spAutoFit/>
          </a:bodyPr>
          <a:lstStyle/>
          <a:p>
            <a:pPr indent="-546100" lvl="0" marL="457200" rtl="0" algn="l">
              <a:spcBef>
                <a:spcPts val="0"/>
              </a:spcBef>
              <a:spcAft>
                <a:spcPts val="0"/>
              </a:spcAft>
              <a:buClr>
                <a:schemeClr val="lt1"/>
              </a:buClr>
              <a:buSzPts val="5000"/>
              <a:buChar char="●"/>
            </a:pPr>
            <a:r>
              <a:rPr lang="en-US" sz="5000">
                <a:solidFill>
                  <a:schemeClr val="lt1"/>
                </a:solidFill>
              </a:rPr>
              <a:t>This app provides a visualization that you can use in our own apps and dashboards to display for numbers, time stamps, or any other important information in a fun way.</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t/>
            </a:r>
            <a:endParaRPr sz="5000">
              <a:solidFill>
                <a:schemeClr val="lt1"/>
              </a:solidFill>
            </a:endParaRPr>
          </a:p>
          <a:p>
            <a:pPr indent="0" lvl="0" marL="457200" rtl="0" algn="l">
              <a:spcBef>
                <a:spcPts val="0"/>
              </a:spcBef>
              <a:spcAft>
                <a:spcPts val="0"/>
              </a:spcAft>
              <a:buNone/>
            </a:pPr>
            <a:r>
              <a:rPr lang="en-US" sz="5000">
                <a:solidFill>
                  <a:schemeClr val="lt1"/>
                </a:solidFill>
              </a:rPr>
              <a:t> </a:t>
            </a:r>
            <a:endParaRPr sz="5000">
              <a:solidFill>
                <a:schemeClr val="lt1"/>
              </a:solidFill>
            </a:endParaRPr>
          </a:p>
          <a:p>
            <a:pPr indent="-546100" lvl="0" marL="457200" rtl="0" algn="l">
              <a:spcBef>
                <a:spcPts val="0"/>
              </a:spcBef>
              <a:spcAft>
                <a:spcPts val="0"/>
              </a:spcAft>
              <a:buClr>
                <a:schemeClr val="lt1"/>
              </a:buClr>
              <a:buSzPts val="5000"/>
              <a:buChar char="●"/>
            </a:pPr>
            <a:r>
              <a:rPr lang="en-US" sz="5000">
                <a:solidFill>
                  <a:schemeClr val="lt1"/>
                </a:solidFill>
              </a:rPr>
              <a:t>This visualization typically mimics the information boards you might find at airports or train stations, displaying real-time or scheduled departures and arrivals. </a:t>
            </a:r>
            <a:endParaRPr sz="5000">
              <a:solidFill>
                <a:schemeClr val="lt1"/>
              </a:solidFill>
            </a:endParaRPr>
          </a:p>
        </p:txBody>
      </p:sp>
      <p:pic>
        <p:nvPicPr>
          <p:cNvPr id="177" name="Google Shape;177;p23"/>
          <p:cNvPicPr preferRelativeResize="0"/>
          <p:nvPr/>
        </p:nvPicPr>
        <p:blipFill>
          <a:blip r:embed="rId3">
            <a:alphaModFix/>
          </a:blip>
          <a:stretch>
            <a:fillRect/>
          </a:stretch>
        </p:blipFill>
        <p:spPr>
          <a:xfrm>
            <a:off x="4791475" y="4914900"/>
            <a:ext cx="14167724" cy="4585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154816" y="5040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rgbClr val="00FF00"/>
                </a:solidFill>
              </a:rPr>
              <a:t>Departures Board Visualization</a:t>
            </a:r>
            <a:endParaRPr>
              <a:solidFill>
                <a:srgbClr val="00FF00"/>
              </a:solidFill>
            </a:endParaRPr>
          </a:p>
        </p:txBody>
      </p:sp>
      <p:sp>
        <p:nvSpPr>
          <p:cNvPr id="183" name="Google Shape;183;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sp>
        <p:nvSpPr>
          <p:cNvPr id="184" name="Google Shape;184;p24"/>
          <p:cNvSpPr txBox="1"/>
          <p:nvPr/>
        </p:nvSpPr>
        <p:spPr>
          <a:xfrm>
            <a:off x="1867350" y="2333050"/>
            <a:ext cx="20761500" cy="563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500" u="sng">
                <a:solidFill>
                  <a:schemeClr val="lt1"/>
                </a:solidFill>
              </a:rPr>
              <a:t>Scenario - Airport Departure Monitoring</a:t>
            </a:r>
            <a:endParaRPr b="1" sz="4500" u="sng">
              <a:solidFill>
                <a:schemeClr val="lt1"/>
              </a:solidFill>
            </a:endParaRPr>
          </a:p>
          <a:p>
            <a:pPr indent="0" lvl="0" marL="0" rtl="0" algn="l">
              <a:spcBef>
                <a:spcPts val="0"/>
              </a:spcBef>
              <a:spcAft>
                <a:spcPts val="0"/>
              </a:spcAft>
              <a:buNone/>
            </a:pPr>
            <a:r>
              <a:t/>
            </a:r>
            <a:endParaRPr b="1" sz="4500" u="sng">
              <a:solidFill>
                <a:schemeClr val="lt1"/>
              </a:solidFill>
            </a:endParaRPr>
          </a:p>
          <a:p>
            <a:pPr indent="0" lvl="0" marL="0" rtl="0" algn="l">
              <a:spcBef>
                <a:spcPts val="0"/>
              </a:spcBef>
              <a:spcAft>
                <a:spcPts val="0"/>
              </a:spcAft>
              <a:buNone/>
            </a:pPr>
            <a:r>
              <a:rPr lang="en-US" sz="4500">
                <a:solidFill>
                  <a:schemeClr val="lt1"/>
                </a:solidFill>
              </a:rPr>
              <a:t>Imagine you work at a busy airport as part of the operations team responsible for ensuring smooth departure and minimizing delays.Your team relies on  Splunk for monitoring various operational data streams,including flight schedules,gate assignments,and real-time flight status updates.This helps you make better decisions and keep track of what's happening with flights and gates</a:t>
            </a:r>
            <a:endParaRPr sz="4500">
              <a:solidFill>
                <a:schemeClr val="lt1"/>
              </a:solidFill>
            </a:endParaRPr>
          </a:p>
          <a:p>
            <a:pPr indent="0" lvl="0" marL="0" rtl="0" algn="l">
              <a:spcBef>
                <a:spcPts val="0"/>
              </a:spcBef>
              <a:spcAft>
                <a:spcPts val="0"/>
              </a:spcAft>
              <a:buNone/>
            </a:pPr>
            <a:r>
              <a:t/>
            </a:r>
            <a:endParaRPr sz="3900" u="sng">
              <a:solidFill>
                <a:schemeClr val="lt1"/>
              </a:solidFill>
            </a:endParaRPr>
          </a:p>
        </p:txBody>
      </p:sp>
      <p:pic>
        <p:nvPicPr>
          <p:cNvPr id="185" name="Google Shape;185;p24"/>
          <p:cNvPicPr preferRelativeResize="0"/>
          <p:nvPr/>
        </p:nvPicPr>
        <p:blipFill>
          <a:blip r:embed="rId3">
            <a:alphaModFix/>
          </a:blip>
          <a:stretch>
            <a:fillRect/>
          </a:stretch>
        </p:blipFill>
        <p:spPr>
          <a:xfrm>
            <a:off x="2474975" y="7723650"/>
            <a:ext cx="16733525" cy="502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Departures Board Visualization</a:t>
            </a:r>
            <a:endParaRPr>
              <a:solidFill>
                <a:schemeClr val="lt1"/>
              </a:solidFill>
            </a:endParaRPr>
          </a:p>
        </p:txBody>
      </p:sp>
      <p:sp>
        <p:nvSpPr>
          <p:cNvPr id="191" name="Google Shape;191;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latin typeface="Old Standard TT"/>
                <a:ea typeface="Old Standard TT"/>
                <a:cs typeface="Old Standard TT"/>
                <a:sym typeface="Old Standard TT"/>
              </a:rPr>
              <a:t>‹#›</a:t>
            </a:fld>
            <a:endParaRPr>
              <a:latin typeface="Old Standard TT"/>
              <a:ea typeface="Old Standard TT"/>
              <a:cs typeface="Old Standard TT"/>
              <a:sym typeface="Old Standard TT"/>
            </a:endParaRPr>
          </a:p>
        </p:txBody>
      </p:sp>
      <p:pic>
        <p:nvPicPr>
          <p:cNvPr id="192" name="Google Shape;192;p25"/>
          <p:cNvPicPr preferRelativeResize="0"/>
          <p:nvPr/>
        </p:nvPicPr>
        <p:blipFill>
          <a:blip r:embed="rId3">
            <a:alphaModFix/>
          </a:blip>
          <a:stretch>
            <a:fillRect/>
          </a:stretch>
        </p:blipFill>
        <p:spPr>
          <a:xfrm>
            <a:off x="9858175" y="3285543"/>
            <a:ext cx="13089925" cy="7144925"/>
          </a:xfrm>
          <a:prstGeom prst="rect">
            <a:avLst/>
          </a:prstGeom>
          <a:noFill/>
          <a:ln>
            <a:noFill/>
          </a:ln>
        </p:spPr>
      </p:pic>
      <p:sp>
        <p:nvSpPr>
          <p:cNvPr id="193" name="Google Shape;193;p25"/>
          <p:cNvSpPr txBox="1"/>
          <p:nvPr/>
        </p:nvSpPr>
        <p:spPr>
          <a:xfrm>
            <a:off x="1738350" y="1571400"/>
            <a:ext cx="7131300" cy="1002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solidFill>
                <a:schemeClr val="lt1"/>
              </a:solidFill>
            </a:endParaRPr>
          </a:p>
          <a:p>
            <a:pPr indent="0" lvl="0" marL="0" rtl="0" algn="l">
              <a:spcBef>
                <a:spcPts val="0"/>
              </a:spcBef>
              <a:spcAft>
                <a:spcPts val="0"/>
              </a:spcAft>
              <a:buNone/>
            </a:pPr>
            <a:r>
              <a:t/>
            </a:r>
            <a:endParaRPr b="1" sz="5000" u="sng">
              <a:solidFill>
                <a:schemeClr val="lt1"/>
              </a:solidFill>
            </a:endParaRPr>
          </a:p>
          <a:p>
            <a:pPr indent="0" lvl="0" marL="0" rtl="0" algn="l">
              <a:spcBef>
                <a:spcPts val="0"/>
              </a:spcBef>
              <a:spcAft>
                <a:spcPts val="0"/>
              </a:spcAft>
              <a:buNone/>
            </a:pPr>
            <a:r>
              <a:rPr b="1" lang="en-US" sz="5000" u="sng">
                <a:solidFill>
                  <a:schemeClr val="lt1"/>
                </a:solidFill>
              </a:rPr>
              <a:t>Add-on App </a:t>
            </a:r>
            <a:r>
              <a:rPr b="1" lang="en-US" sz="5000" u="sng">
                <a:solidFill>
                  <a:schemeClr val="lt1"/>
                </a:solidFill>
              </a:rPr>
              <a:t>Benefits:</a:t>
            </a:r>
            <a:endParaRPr b="1" sz="5000" u="sng">
              <a:solidFill>
                <a:schemeClr val="lt1"/>
              </a:solidFill>
            </a:endParaRPr>
          </a:p>
          <a:p>
            <a:pPr indent="0" lvl="0" marL="0" rtl="0" algn="l">
              <a:spcBef>
                <a:spcPts val="0"/>
              </a:spcBef>
              <a:spcAft>
                <a:spcPts val="0"/>
              </a:spcAft>
              <a:buNone/>
            </a:pPr>
            <a:r>
              <a:t/>
            </a:r>
            <a:endParaRPr b="1" sz="5000" u="sng">
              <a:solidFill>
                <a:schemeClr val="lt1"/>
              </a:solidFill>
            </a:endParaRPr>
          </a:p>
          <a:p>
            <a:pPr indent="-514350" lvl="0" marL="457200" rtl="0" algn="l">
              <a:spcBef>
                <a:spcPts val="0"/>
              </a:spcBef>
              <a:spcAft>
                <a:spcPts val="0"/>
              </a:spcAft>
              <a:buClr>
                <a:schemeClr val="lt1"/>
              </a:buClr>
              <a:buSzPts val="4500"/>
              <a:buChar char="●"/>
            </a:pPr>
            <a:r>
              <a:rPr lang="en-US" sz="4500" u="sng">
                <a:solidFill>
                  <a:schemeClr val="lt1"/>
                </a:solidFill>
              </a:rPr>
              <a:t>Real-Time</a:t>
            </a:r>
            <a:r>
              <a:rPr lang="en-US" sz="4500">
                <a:solidFill>
                  <a:schemeClr val="lt1"/>
                </a:solidFill>
              </a:rPr>
              <a:t> “Flight” Status</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Centralized Information Easy to Read</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Visual Prioritization</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Mobile Access</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Reduced Manual Effort</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Customization</a:t>
            </a:r>
            <a:endParaRPr sz="4500">
              <a:solidFill>
                <a:schemeClr val="lt1"/>
              </a:solidFill>
            </a:endParaRPr>
          </a:p>
          <a:p>
            <a:pPr indent="-514350" lvl="0" marL="457200" rtl="0" algn="l">
              <a:spcBef>
                <a:spcPts val="0"/>
              </a:spcBef>
              <a:spcAft>
                <a:spcPts val="0"/>
              </a:spcAft>
              <a:buClr>
                <a:schemeClr val="lt1"/>
              </a:buClr>
              <a:buSzPts val="4500"/>
              <a:buChar char="●"/>
            </a:pPr>
            <a:r>
              <a:rPr lang="en-US" sz="4500">
                <a:solidFill>
                  <a:schemeClr val="lt1"/>
                </a:solidFill>
              </a:rPr>
              <a:t>Stimulus for the analyst - reducing viewer fatigue</a:t>
            </a:r>
            <a:endParaRPr sz="4500">
              <a:solidFill>
                <a:schemeClr val="lt1"/>
              </a:solidFill>
            </a:endParaRPr>
          </a:p>
          <a:p>
            <a:pPr indent="0" lvl="0" marL="0" rtl="0" algn="l">
              <a:spcBef>
                <a:spcPts val="0"/>
              </a:spcBef>
              <a:spcAft>
                <a:spcPts val="0"/>
              </a:spcAft>
              <a:buNone/>
            </a:pPr>
            <a:r>
              <a:t/>
            </a:r>
            <a:endParaRPr sz="4500" u="sng">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lt1"/>
                </a:solidFill>
              </a:rPr>
              <a:t>Logs Analyzed</a:t>
            </a:r>
            <a:endParaRPr>
              <a:solidFill>
                <a:schemeClr val="lt1"/>
              </a:solidFill>
            </a:endParaRPr>
          </a:p>
        </p:txBody>
      </p:sp>
      <p:sp>
        <p:nvSpPr>
          <p:cNvPr id="200" name="Google Shape;200;p2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01" name="Google Shape;201;p2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02" name="Google Shape;202;p26"/>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0"/>
              </a:spcAft>
              <a:buNone/>
            </a:pPr>
            <a:r>
              <a:rPr lang="en-US" sz="4000">
                <a:solidFill>
                  <a:schemeClr val="lt1"/>
                </a:solidFill>
              </a:rPr>
              <a:t>Contains information about the upcoming VR programs </a:t>
            </a:r>
            <a:br>
              <a:rPr lang="en-US" sz="4000">
                <a:solidFill>
                  <a:schemeClr val="lt1"/>
                </a:solidFill>
              </a:rPr>
            </a:br>
            <a:br>
              <a:rPr lang="en-US" sz="4000">
                <a:solidFill>
                  <a:schemeClr val="lt1"/>
                </a:solidFill>
              </a:rPr>
            </a:br>
            <a:r>
              <a:rPr lang="en-US" sz="4000">
                <a:solidFill>
                  <a:schemeClr val="lt1"/>
                </a:solidFill>
              </a:rPr>
              <a:t>Informations includes:-</a:t>
            </a:r>
            <a:endParaRPr sz="4000">
              <a:solidFill>
                <a:schemeClr val="lt1"/>
              </a:solidFill>
            </a:endParaRPr>
          </a:p>
          <a:p>
            <a:pPr indent="-482600" lvl="0" marL="457200" rtl="0" algn="l">
              <a:spcBef>
                <a:spcPts val="3200"/>
              </a:spcBef>
              <a:spcAft>
                <a:spcPts val="0"/>
              </a:spcAft>
              <a:buClr>
                <a:schemeClr val="lt1"/>
              </a:buClr>
              <a:buSzPts val="4000"/>
              <a:buChar char="●"/>
            </a:pPr>
            <a:r>
              <a:rPr lang="en-US" sz="4000">
                <a:solidFill>
                  <a:schemeClr val="lt1"/>
                </a:solidFill>
              </a:rPr>
              <a:t>Status of the activity</a:t>
            </a:r>
            <a:endParaRPr sz="4000">
              <a:solidFill>
                <a:schemeClr val="lt1"/>
              </a:solidFill>
            </a:endParaRPr>
          </a:p>
          <a:p>
            <a:pPr indent="-482600" lvl="0" marL="457200" rtl="0" algn="l">
              <a:spcBef>
                <a:spcPts val="0"/>
              </a:spcBef>
              <a:spcAft>
                <a:spcPts val="0"/>
              </a:spcAft>
              <a:buClr>
                <a:schemeClr val="lt1"/>
              </a:buClr>
              <a:buSzPts val="4000"/>
              <a:buChar char="●"/>
            </a:pPr>
            <a:r>
              <a:rPr lang="en-US" sz="4000">
                <a:solidFill>
                  <a:schemeClr val="lt1"/>
                </a:solidFill>
              </a:rPr>
              <a:t>Severity levels</a:t>
            </a:r>
            <a:r>
              <a:rPr lang="en-US" sz="4000">
                <a:solidFill>
                  <a:schemeClr val="lt1"/>
                </a:solidFill>
              </a:rPr>
              <a:t> </a:t>
            </a:r>
            <a:endParaRPr sz="4000">
              <a:solidFill>
                <a:schemeClr val="lt1"/>
              </a:solidFill>
            </a:endParaRPr>
          </a:p>
          <a:p>
            <a:pPr indent="-482600" lvl="0" marL="457200" rtl="0" algn="l">
              <a:spcBef>
                <a:spcPts val="0"/>
              </a:spcBef>
              <a:spcAft>
                <a:spcPts val="0"/>
              </a:spcAft>
              <a:buClr>
                <a:schemeClr val="lt1"/>
              </a:buClr>
              <a:buSzPts val="4000"/>
              <a:buChar char="●"/>
            </a:pPr>
            <a:r>
              <a:rPr lang="en-US" sz="4000">
                <a:solidFill>
                  <a:schemeClr val="lt1"/>
                </a:solidFill>
              </a:rPr>
              <a:t>All the account deleted</a:t>
            </a:r>
            <a:endParaRPr sz="4000">
              <a:solidFill>
                <a:schemeClr val="lt1"/>
              </a:solidFill>
            </a:endParaRPr>
          </a:p>
          <a:p>
            <a:pPr indent="-482600" lvl="0" marL="457200" rtl="0" algn="l">
              <a:spcBef>
                <a:spcPts val="0"/>
              </a:spcBef>
              <a:spcAft>
                <a:spcPts val="0"/>
              </a:spcAft>
              <a:buClr>
                <a:schemeClr val="lt1"/>
              </a:buClr>
              <a:buSzPts val="4000"/>
              <a:buChar char="●"/>
            </a:pPr>
            <a:r>
              <a:rPr lang="en-US" sz="4000">
                <a:solidFill>
                  <a:schemeClr val="lt1"/>
                </a:solidFill>
              </a:rPr>
              <a:t>Frequency of the logins</a:t>
            </a:r>
            <a:endParaRPr sz="4000">
              <a:solidFill>
                <a:schemeClr val="lt1"/>
              </a:solidFill>
            </a:endParaRPr>
          </a:p>
        </p:txBody>
      </p:sp>
      <p:sp>
        <p:nvSpPr>
          <p:cNvPr id="203" name="Google Shape;203;p26"/>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t>Windows Logs</a:t>
            </a:r>
            <a:endParaRPr b="1" sz="4300"/>
          </a:p>
        </p:txBody>
      </p:sp>
      <p:sp>
        <p:nvSpPr>
          <p:cNvPr id="204" name="Google Shape;204;p26"/>
          <p:cNvSpPr txBox="1"/>
          <p:nvPr>
            <p:ph idx="5" type="subTitle"/>
          </p:nvPr>
        </p:nvSpPr>
        <p:spPr>
          <a:xfrm>
            <a:off x="12186790" y="569845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0"/>
              </a:spcAft>
              <a:buClr>
                <a:schemeClr val="dk1"/>
              </a:buClr>
              <a:buSzPts val="1100"/>
              <a:buFont typeface="Arial"/>
              <a:buNone/>
            </a:pPr>
            <a:r>
              <a:rPr lang="en-US" sz="4000">
                <a:solidFill>
                  <a:schemeClr val="lt1"/>
                </a:solidFill>
              </a:rPr>
              <a:t>Contains information about the </a:t>
            </a:r>
            <a:r>
              <a:rPr lang="en-US" sz="4000">
                <a:solidFill>
                  <a:schemeClr val="lt1"/>
                </a:solidFill>
              </a:rPr>
              <a:t>public website</a:t>
            </a:r>
            <a:endParaRPr sz="4000">
              <a:solidFill>
                <a:schemeClr val="lt1"/>
              </a:solidFill>
            </a:endParaRPr>
          </a:p>
          <a:p>
            <a:pPr indent="0" lvl="0" marL="0" rtl="0" algn="l">
              <a:spcBef>
                <a:spcPts val="3200"/>
              </a:spcBef>
              <a:spcAft>
                <a:spcPts val="0"/>
              </a:spcAft>
              <a:buClr>
                <a:schemeClr val="dk1"/>
              </a:buClr>
              <a:buSzPts val="1100"/>
              <a:buFont typeface="Arial"/>
              <a:buNone/>
            </a:pPr>
            <a:r>
              <a:rPr lang="en-US" sz="4000">
                <a:solidFill>
                  <a:schemeClr val="lt1"/>
                </a:solidFill>
              </a:rPr>
              <a:t>Information includes:-</a:t>
            </a:r>
            <a:endParaRPr sz="4000">
              <a:solidFill>
                <a:schemeClr val="lt1"/>
              </a:solidFill>
            </a:endParaRPr>
          </a:p>
          <a:p>
            <a:pPr indent="-482600" lvl="0" marL="457200" rtl="0" algn="l">
              <a:spcBef>
                <a:spcPts val="3200"/>
              </a:spcBef>
              <a:spcAft>
                <a:spcPts val="0"/>
              </a:spcAft>
              <a:buClr>
                <a:schemeClr val="lt1"/>
              </a:buClr>
              <a:buSzPts val="4000"/>
              <a:buChar char="●"/>
            </a:pPr>
            <a:r>
              <a:rPr lang="en-US" sz="4000">
                <a:solidFill>
                  <a:schemeClr val="lt1"/>
                </a:solidFill>
              </a:rPr>
              <a:t>IP address of the client</a:t>
            </a:r>
            <a:endParaRPr sz="4000">
              <a:solidFill>
                <a:schemeClr val="lt1"/>
              </a:solidFill>
            </a:endParaRPr>
          </a:p>
          <a:p>
            <a:pPr indent="-482600" lvl="0" marL="457200" rtl="0" algn="l">
              <a:spcBef>
                <a:spcPts val="0"/>
              </a:spcBef>
              <a:spcAft>
                <a:spcPts val="0"/>
              </a:spcAft>
              <a:buClr>
                <a:schemeClr val="lt1"/>
              </a:buClr>
              <a:buSzPts val="4000"/>
              <a:buChar char="●"/>
            </a:pPr>
            <a:r>
              <a:rPr lang="en-US" sz="4000">
                <a:solidFill>
                  <a:schemeClr val="lt1"/>
                </a:solidFill>
              </a:rPr>
              <a:t>Site Domain</a:t>
            </a:r>
            <a:endParaRPr sz="4000">
              <a:solidFill>
                <a:schemeClr val="lt1"/>
              </a:solidFill>
            </a:endParaRPr>
          </a:p>
          <a:p>
            <a:pPr indent="-482600" lvl="0" marL="457200" rtl="0" algn="l">
              <a:spcBef>
                <a:spcPts val="0"/>
              </a:spcBef>
              <a:spcAft>
                <a:spcPts val="0"/>
              </a:spcAft>
              <a:buClr>
                <a:schemeClr val="lt1"/>
              </a:buClr>
              <a:buSzPts val="4000"/>
              <a:buChar char="●"/>
            </a:pPr>
            <a:r>
              <a:rPr lang="en-US" sz="4000">
                <a:solidFill>
                  <a:schemeClr val="lt1"/>
                </a:solidFill>
              </a:rPr>
              <a:t>HTTP methods</a:t>
            </a:r>
            <a:endParaRPr sz="4000">
              <a:solidFill>
                <a:schemeClr val="lt1"/>
              </a:solidFill>
            </a:endParaRPr>
          </a:p>
          <a:p>
            <a:pPr indent="0" lvl="0" marL="0" rtl="0" algn="l">
              <a:spcBef>
                <a:spcPts val="3200"/>
              </a:spcBef>
              <a:spcAft>
                <a:spcPts val="3200"/>
              </a:spcAft>
              <a:buClr>
                <a:schemeClr val="dk1"/>
              </a:buClr>
              <a:buSzPts val="1100"/>
              <a:buFont typeface="Arial"/>
              <a:buNone/>
            </a:pPr>
            <a:r>
              <a:t/>
            </a:r>
            <a:endParaRPr>
              <a:solidFill>
                <a:schemeClr val="lt1"/>
              </a:solidFill>
            </a:endParaRPr>
          </a:p>
        </p:txBody>
      </p:sp>
      <p:sp>
        <p:nvSpPr>
          <p:cNvPr id="205" name="Google Shape;205;p26"/>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t>Apache Logs</a:t>
            </a:r>
            <a:endParaRPr b="1" sz="4000"/>
          </a:p>
        </p:txBody>
      </p:sp>
      <p:sp>
        <p:nvSpPr>
          <p:cNvPr id="206" name="Google Shape;206;p2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207" name="Google Shape;207;p2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pic>
        <p:nvPicPr>
          <p:cNvPr id="208" name="Google Shape;208;p26"/>
          <p:cNvPicPr preferRelativeResize="0"/>
          <p:nvPr/>
        </p:nvPicPr>
        <p:blipFill>
          <a:blip r:embed="rId3">
            <a:alphaModFix/>
          </a:blip>
          <a:stretch>
            <a:fillRect/>
          </a:stretch>
        </p:blipFill>
        <p:spPr>
          <a:xfrm>
            <a:off x="7981125" y="9017625"/>
            <a:ext cx="3336450" cy="3336450"/>
          </a:xfrm>
          <a:prstGeom prst="rect">
            <a:avLst/>
          </a:prstGeom>
          <a:noFill/>
          <a:ln>
            <a:noFill/>
          </a:ln>
        </p:spPr>
      </p:pic>
      <p:pic>
        <p:nvPicPr>
          <p:cNvPr id="209" name="Google Shape;209;p26"/>
          <p:cNvPicPr preferRelativeResize="0"/>
          <p:nvPr/>
        </p:nvPicPr>
        <p:blipFill>
          <a:blip r:embed="rId4">
            <a:alphaModFix/>
          </a:blip>
          <a:stretch>
            <a:fillRect/>
          </a:stretch>
        </p:blipFill>
        <p:spPr>
          <a:xfrm>
            <a:off x="18359675" y="9778225"/>
            <a:ext cx="5087300" cy="2575850"/>
          </a:xfrm>
          <a:prstGeom prst="rect">
            <a:avLst/>
          </a:prstGeom>
          <a:noFill/>
          <a:ln>
            <a:noFill/>
          </a:ln>
        </p:spPr>
      </p:pic>
      <p:sp>
        <p:nvSpPr>
          <p:cNvPr id="210" name="Google Shape;210;p26"/>
          <p:cNvSpPr txBox="1"/>
          <p:nvPr/>
        </p:nvSpPr>
        <p:spPr>
          <a:xfrm>
            <a:off x="9698725" y="10710675"/>
            <a:ext cx="147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